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4" r:id="rId3"/>
    <p:sldId id="316" r:id="rId4"/>
    <p:sldId id="257" r:id="rId5"/>
    <p:sldId id="280" r:id="rId6"/>
    <p:sldId id="312" r:id="rId7"/>
    <p:sldId id="285" r:id="rId8"/>
    <p:sldId id="286" r:id="rId9"/>
    <p:sldId id="281" r:id="rId10"/>
    <p:sldId id="283" r:id="rId11"/>
    <p:sldId id="290" r:id="rId12"/>
    <p:sldId id="313" r:id="rId13"/>
    <p:sldId id="282" r:id="rId14"/>
    <p:sldId id="287" r:id="rId15"/>
    <p:sldId id="284" r:id="rId16"/>
    <p:sldId id="288" r:id="rId17"/>
    <p:sldId id="289" r:id="rId18"/>
    <p:sldId id="301" r:id="rId19"/>
    <p:sldId id="279" r:id="rId20"/>
    <p:sldId id="291" r:id="rId21"/>
    <p:sldId id="292" r:id="rId22"/>
    <p:sldId id="297" r:id="rId23"/>
    <p:sldId id="293" r:id="rId24"/>
    <p:sldId id="296" r:id="rId25"/>
    <p:sldId id="294" r:id="rId26"/>
    <p:sldId id="298" r:id="rId27"/>
    <p:sldId id="299" r:id="rId28"/>
    <p:sldId id="300" r:id="rId29"/>
    <p:sldId id="302" r:id="rId30"/>
    <p:sldId id="303" r:id="rId31"/>
    <p:sldId id="304" r:id="rId32"/>
    <p:sldId id="305" r:id="rId33"/>
    <p:sldId id="306" r:id="rId34"/>
    <p:sldId id="307" r:id="rId35"/>
    <p:sldId id="308" r:id="rId36"/>
    <p:sldId id="309" r:id="rId37"/>
    <p:sldId id="310" r:id="rId38"/>
    <p:sldId id="311" r:id="rId39"/>
    <p:sldId id="295" r:id="rId40"/>
    <p:sldId id="315" r:id="rId41"/>
    <p:sldId id="278"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05A"/>
    <a:srgbClr val="F0F5FE"/>
    <a:srgbClr val="FFC9C9"/>
    <a:srgbClr val="9C00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p:cViewPr varScale="1">
        <p:scale>
          <a:sx n="82" d="100"/>
          <a:sy n="82" d="100"/>
        </p:scale>
        <p:origin x="108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0BE546-99C6-834A-9047-0C5D96717470}"/>
              </a:ext>
            </a:extLst>
          </p:cNvPr>
          <p:cNvSpPr>
            <a:spLocks noGrp="1"/>
          </p:cNvSpPr>
          <p:nvPr>
            <p:ph type="ctrTitle"/>
          </p:nvPr>
        </p:nvSpPr>
        <p:spPr>
          <a:xfrm>
            <a:off x="1524000" y="1122363"/>
            <a:ext cx="9144000" cy="2387600"/>
          </a:xfrm>
        </p:spPr>
        <p:txBody>
          <a:bodyPr anchor="t"/>
          <a:lstStyle>
            <a:lvl1pPr algn="ctr">
              <a:lnSpc>
                <a:spcPct val="100000"/>
              </a:lnSpc>
              <a:defRPr sz="6000">
                <a:solidFill>
                  <a:schemeClr val="bg1"/>
                </a:solidFill>
              </a:defRPr>
            </a:lvl1pPr>
          </a:lstStyle>
          <a:p>
            <a:r>
              <a:rPr lang="ru-RU"/>
              <a:t>Образец заголовка</a:t>
            </a:r>
          </a:p>
        </p:txBody>
      </p:sp>
      <p:sp>
        <p:nvSpPr>
          <p:cNvPr id="3" name="Подзаголовок 2">
            <a:extLst>
              <a:ext uri="{FF2B5EF4-FFF2-40B4-BE49-F238E27FC236}">
                <a16:creationId xmlns:a16="http://schemas.microsoft.com/office/drawing/2014/main" id="{F4723CE7-129A-C247-9ABC-EAD16D7EA40A}"/>
              </a:ext>
            </a:extLst>
          </p:cNvPr>
          <p:cNvSpPr>
            <a:spLocks noGrp="1"/>
          </p:cNvSpPr>
          <p:nvPr>
            <p:ph type="subTitle" idx="1"/>
          </p:nvPr>
        </p:nvSpPr>
        <p:spPr>
          <a:xfrm>
            <a:off x="7126514" y="4700588"/>
            <a:ext cx="4731657"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RU" dirty="0"/>
          </a:p>
        </p:txBody>
      </p:sp>
      <p:sp>
        <p:nvSpPr>
          <p:cNvPr id="6" name="Номер слайда 5">
            <a:extLst>
              <a:ext uri="{FF2B5EF4-FFF2-40B4-BE49-F238E27FC236}">
                <a16:creationId xmlns:a16="http://schemas.microsoft.com/office/drawing/2014/main" id="{2F7BE143-CA48-2744-AF7A-08BA05695923}"/>
              </a:ext>
            </a:extLst>
          </p:cNvPr>
          <p:cNvSpPr>
            <a:spLocks noGrp="1"/>
          </p:cNvSpPr>
          <p:nvPr>
            <p:ph type="sldNum" sz="quarter" idx="12"/>
          </p:nvPr>
        </p:nvSpPr>
        <p:spPr>
          <a:xfrm>
            <a:off x="3352800" y="6492875"/>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3938427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B07D7-EE50-DC4C-80C9-5178DC5BCF74}"/>
              </a:ext>
            </a:extLst>
          </p:cNvPr>
          <p:cNvSpPr>
            <a:spLocks noGrp="1"/>
          </p:cNvSpPr>
          <p:nvPr>
            <p:ph type="title"/>
          </p:nvPr>
        </p:nvSpPr>
        <p:spPr/>
        <p:txBody>
          <a:bodyPr/>
          <a:lstStyle>
            <a:lvl1pPr algn="ctr">
              <a:defRPr>
                <a:solidFill>
                  <a:schemeClr val="bg1"/>
                </a:solidFill>
              </a:defRPr>
            </a:lvl1pPr>
          </a:lstStyle>
          <a:p>
            <a:r>
              <a:rPr lang="ru-RU"/>
              <a:t>Образец заголовка</a:t>
            </a:r>
          </a:p>
        </p:txBody>
      </p:sp>
      <p:sp>
        <p:nvSpPr>
          <p:cNvPr id="5" name="Номер слайда 4">
            <a:extLst>
              <a:ext uri="{FF2B5EF4-FFF2-40B4-BE49-F238E27FC236}">
                <a16:creationId xmlns:a16="http://schemas.microsoft.com/office/drawing/2014/main" id="{2B3F5166-6A65-BA46-AFDF-0D98E79F1781}"/>
              </a:ext>
            </a:extLst>
          </p:cNvPr>
          <p:cNvSpPr>
            <a:spLocks noGrp="1"/>
          </p:cNvSpPr>
          <p:nvPr>
            <p:ph type="sldNum" sz="quarter" idx="12"/>
          </p:nvPr>
        </p:nvSpPr>
        <p:spPr>
          <a:xfrm>
            <a:off x="3352800" y="6506482"/>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54105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F0FA1-E6A6-3645-B2C4-4C49B5538025}"/>
              </a:ext>
            </a:extLst>
          </p:cNvPr>
          <p:cNvSpPr txBox="1"/>
          <p:nvPr/>
        </p:nvSpPr>
        <p:spPr>
          <a:xfrm>
            <a:off x="814753" y="1220742"/>
            <a:ext cx="10931769" cy="1569660"/>
          </a:xfrm>
          <a:prstGeom prst="rect">
            <a:avLst/>
          </a:prstGeom>
          <a:noFill/>
        </p:spPr>
        <p:txBody>
          <a:bodyPr wrap="square" rtlCol="0">
            <a:spAutoFit/>
          </a:bodyPr>
          <a:lstStyle/>
          <a:p>
            <a:pPr algn="ctr"/>
            <a:r>
              <a:rPr lang="ru-RU" sz="2400" b="0" i="0" u="none" strike="noStrike" kern="1200" dirty="0">
                <a:solidFill>
                  <a:schemeClr val="bg1"/>
                </a:solidFill>
                <a:effectLst/>
                <a:latin typeface="+mn-lt"/>
                <a:ea typeface="+mn-ea"/>
                <a:cs typeface="+mn-cs"/>
              </a:rPr>
              <a:t>ГОСУДАРСТВЕННОЕ ОБРАЗОВАТЕЛЬНОЕ УЧРЕЖДЕНИЕ ВЫСШЕГО ОБРАЗОВАНИЯ </a:t>
            </a:r>
          </a:p>
          <a:p>
            <a:pPr algn="ctr"/>
            <a:r>
              <a:rPr lang="ru-RU" sz="2400" b="0" i="0" u="none" strike="noStrike" kern="1200" dirty="0">
                <a:solidFill>
                  <a:schemeClr val="bg1"/>
                </a:solidFill>
                <a:effectLst/>
                <a:latin typeface="+mn-lt"/>
                <a:ea typeface="+mn-ea"/>
                <a:cs typeface="+mn-cs"/>
              </a:rPr>
              <a:t>МОСКОВСКОЙ ОБЛАСТИ </a:t>
            </a:r>
          </a:p>
          <a:p>
            <a:pPr algn="ctr"/>
            <a:r>
              <a:rPr lang="ru-RU" sz="2400" b="0" i="0" u="none" strike="noStrike" kern="1200" dirty="0">
                <a:solidFill>
                  <a:schemeClr val="bg1"/>
                </a:solidFill>
                <a:effectLst/>
                <a:latin typeface="+mn-lt"/>
                <a:ea typeface="+mn-ea"/>
                <a:cs typeface="+mn-cs"/>
              </a:rPr>
              <a:t>МОСКОВСКИЙ ГОСУДАРСТВЕННЫЙ ОБЛАСТНОЙ УНИВЕРСИТЕТ </a:t>
            </a:r>
          </a:p>
          <a:p>
            <a:pPr algn="ctr"/>
            <a:r>
              <a:rPr lang="ru-RU" sz="2400" b="0" i="0" u="none" strike="noStrike" kern="1200" dirty="0">
                <a:solidFill>
                  <a:schemeClr val="bg1"/>
                </a:solidFill>
                <a:effectLst/>
                <a:latin typeface="+mn-lt"/>
                <a:ea typeface="+mn-ea"/>
                <a:cs typeface="+mn-cs"/>
              </a:rPr>
              <a:t>(МГОУ)</a:t>
            </a:r>
            <a:endParaRPr lang="ru-RU" sz="2400" dirty="0">
              <a:solidFill>
                <a:schemeClr val="bg1"/>
              </a:solidFill>
            </a:endParaRPr>
          </a:p>
        </p:txBody>
      </p:sp>
      <p:pic>
        <p:nvPicPr>
          <p:cNvPr id="7" name="Рисунок 6">
            <a:extLst>
              <a:ext uri="{FF2B5EF4-FFF2-40B4-BE49-F238E27FC236}">
                <a16:creationId xmlns:a16="http://schemas.microsoft.com/office/drawing/2014/main" id="{74A3E114-ADEF-8246-BF7A-310B8730B421}"/>
              </a:ext>
            </a:extLst>
          </p:cNvPr>
          <p:cNvPicPr>
            <a:picLocks noChangeAspect="1"/>
          </p:cNvPicPr>
          <p:nvPr/>
        </p:nvPicPr>
        <p:blipFill>
          <a:blip r:embed="rId3"/>
          <a:stretch>
            <a:fillRect/>
          </a:stretch>
        </p:blipFill>
        <p:spPr>
          <a:xfrm>
            <a:off x="7332786" y="4947254"/>
            <a:ext cx="358720" cy="365126"/>
          </a:xfrm>
          <a:prstGeom prst="rect">
            <a:avLst/>
          </a:prstGeom>
        </p:spPr>
      </p:pic>
      <p:pic>
        <p:nvPicPr>
          <p:cNvPr id="9" name="Рисунок 8">
            <a:extLst>
              <a:ext uri="{FF2B5EF4-FFF2-40B4-BE49-F238E27FC236}">
                <a16:creationId xmlns:a16="http://schemas.microsoft.com/office/drawing/2014/main" id="{EC87FC6E-12E8-7C4C-ACBB-74AB38CFFC23}"/>
              </a:ext>
            </a:extLst>
          </p:cNvPr>
          <p:cNvPicPr>
            <a:picLocks noChangeAspect="1"/>
          </p:cNvPicPr>
          <p:nvPr/>
        </p:nvPicPr>
        <p:blipFill>
          <a:blip r:embed="rId4"/>
          <a:stretch>
            <a:fillRect/>
          </a:stretch>
        </p:blipFill>
        <p:spPr>
          <a:xfrm>
            <a:off x="7332786" y="5396047"/>
            <a:ext cx="358720" cy="358720"/>
          </a:xfrm>
          <a:prstGeom prst="rect">
            <a:avLst/>
          </a:prstGeom>
        </p:spPr>
      </p:pic>
      <p:pic>
        <p:nvPicPr>
          <p:cNvPr id="11" name="Рисунок 10" descr="Изображение выглядит как объект&#10;&#10;&#10;&#10;Описание создано автоматически">
            <a:extLst>
              <a:ext uri="{FF2B5EF4-FFF2-40B4-BE49-F238E27FC236}">
                <a16:creationId xmlns:a16="http://schemas.microsoft.com/office/drawing/2014/main" id="{9D2F3F24-09F6-9B4D-B037-B2EAC5CBC691}"/>
              </a:ext>
            </a:extLst>
          </p:cNvPr>
          <p:cNvPicPr>
            <a:picLocks noChangeAspect="1"/>
          </p:cNvPicPr>
          <p:nvPr/>
        </p:nvPicPr>
        <p:blipFill>
          <a:blip r:embed="rId5"/>
          <a:stretch>
            <a:fillRect/>
          </a:stretch>
        </p:blipFill>
        <p:spPr>
          <a:xfrm>
            <a:off x="7332786" y="5885326"/>
            <a:ext cx="358720" cy="358720"/>
          </a:xfrm>
          <a:prstGeom prst="rect">
            <a:avLst/>
          </a:prstGeom>
        </p:spPr>
      </p:pic>
      <p:sp>
        <p:nvSpPr>
          <p:cNvPr id="13" name="Прямоугольник 12">
            <a:extLst>
              <a:ext uri="{FF2B5EF4-FFF2-40B4-BE49-F238E27FC236}">
                <a16:creationId xmlns:a16="http://schemas.microsoft.com/office/drawing/2014/main" id="{8980BC3A-2C29-EC4A-8247-4AA17A3FD4B6}"/>
              </a:ext>
            </a:extLst>
          </p:cNvPr>
          <p:cNvSpPr/>
          <p:nvPr/>
        </p:nvSpPr>
        <p:spPr>
          <a:xfrm>
            <a:off x="926123" y="4588375"/>
            <a:ext cx="3950677" cy="2087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Прямоугольник 11">
            <a:extLst>
              <a:ext uri="{FF2B5EF4-FFF2-40B4-BE49-F238E27FC236}">
                <a16:creationId xmlns:a16="http://schemas.microsoft.com/office/drawing/2014/main" id="{ED476909-0A53-D341-8741-876235D6EFE8}"/>
              </a:ext>
            </a:extLst>
          </p:cNvPr>
          <p:cNvSpPr/>
          <p:nvPr/>
        </p:nvSpPr>
        <p:spPr>
          <a:xfrm>
            <a:off x="2678139" y="4588375"/>
            <a:ext cx="4092521" cy="1477328"/>
          </a:xfrm>
          <a:prstGeom prst="rect">
            <a:avLst/>
          </a:prstGeom>
        </p:spPr>
        <p:txBody>
          <a:bodyPr wrap="square">
            <a:spAutoFit/>
          </a:bodyPr>
          <a:lstStyle/>
          <a:p>
            <a:pPr algn="ctr"/>
            <a:r>
              <a:rPr lang="ru-RU" sz="1600" b="1" i="0" u="none" strike="noStrike" dirty="0">
                <a:solidFill>
                  <a:schemeClr val="tx1"/>
                </a:solidFill>
                <a:effectLst/>
                <a:latin typeface="+mn-lt"/>
              </a:rPr>
              <a:t>НАШИ КОНТАКТЫ:</a:t>
            </a:r>
          </a:p>
          <a:p>
            <a:pPr algn="l"/>
            <a:r>
              <a:rPr lang="ru-RU" b="1" i="0" u="none" strike="noStrike" dirty="0">
                <a:solidFill>
                  <a:schemeClr val="tx1"/>
                </a:solidFill>
                <a:effectLst/>
                <a:latin typeface="+mn-lt"/>
              </a:rPr>
              <a:t>105005, г. Москва, ул. Радио, д. 10А</a:t>
            </a:r>
          </a:p>
          <a:p>
            <a:pPr algn="l"/>
            <a:r>
              <a:rPr lang="ru-RU" b="1" i="0" u="none" strike="noStrike" dirty="0">
                <a:solidFill>
                  <a:schemeClr val="tx1"/>
                </a:solidFill>
                <a:effectLst/>
                <a:latin typeface="+mn-lt"/>
              </a:rPr>
              <a:t>Телефон: (495) 780-09-43, доб. 1342</a:t>
            </a:r>
          </a:p>
          <a:p>
            <a:pPr algn="l"/>
            <a:r>
              <a:rPr lang="en" b="1" i="0" u="none" strike="noStrike" dirty="0">
                <a:solidFill>
                  <a:schemeClr val="tx1"/>
                </a:solidFill>
                <a:effectLst/>
                <a:latin typeface="+mn-lt"/>
              </a:rPr>
              <a:t>E-mail: office@mgou.ru</a:t>
            </a:r>
          </a:p>
          <a:p>
            <a:pPr algn="l"/>
            <a:r>
              <a:rPr lang="ru-RU" b="1" i="0" u="none" strike="noStrike" dirty="0">
                <a:solidFill>
                  <a:schemeClr val="tx1"/>
                </a:solidFill>
                <a:effectLst/>
                <a:latin typeface="+mn-lt"/>
              </a:rPr>
              <a:t>Сайт: </a:t>
            </a:r>
            <a:r>
              <a:rPr lang="en" b="1" i="0" u="none" strike="noStrike" dirty="0">
                <a:solidFill>
                  <a:schemeClr val="tx1"/>
                </a:solidFill>
                <a:effectLst/>
                <a:latin typeface="+mn-lt"/>
              </a:rPr>
              <a:t>http://mgou.ru</a:t>
            </a:r>
          </a:p>
        </p:txBody>
      </p:sp>
      <p:pic>
        <p:nvPicPr>
          <p:cNvPr id="15" name="Рисунок 14">
            <a:extLst>
              <a:ext uri="{FF2B5EF4-FFF2-40B4-BE49-F238E27FC236}">
                <a16:creationId xmlns:a16="http://schemas.microsoft.com/office/drawing/2014/main" id="{E8DE0B01-0721-2741-93C3-57AF566A5411}"/>
              </a:ext>
            </a:extLst>
          </p:cNvPr>
          <p:cNvPicPr>
            <a:picLocks noChangeAspect="1"/>
          </p:cNvPicPr>
          <p:nvPr/>
        </p:nvPicPr>
        <p:blipFill>
          <a:blip r:embed="rId6"/>
          <a:stretch>
            <a:fillRect/>
          </a:stretch>
        </p:blipFill>
        <p:spPr>
          <a:xfrm>
            <a:off x="524012" y="4649484"/>
            <a:ext cx="1833494" cy="1833494"/>
          </a:xfrm>
          <a:prstGeom prst="rect">
            <a:avLst/>
          </a:prstGeom>
        </p:spPr>
      </p:pic>
      <p:sp>
        <p:nvSpPr>
          <p:cNvPr id="24" name="TextBox 23">
            <a:extLst>
              <a:ext uri="{FF2B5EF4-FFF2-40B4-BE49-F238E27FC236}">
                <a16:creationId xmlns:a16="http://schemas.microsoft.com/office/drawing/2014/main" id="{DE013D1E-AE71-4043-81E4-7BCD3B309564}"/>
              </a:ext>
            </a:extLst>
          </p:cNvPr>
          <p:cNvSpPr txBox="1"/>
          <p:nvPr/>
        </p:nvSpPr>
        <p:spPr>
          <a:xfrm>
            <a:off x="7139354" y="4649484"/>
            <a:ext cx="4607168" cy="1797928"/>
          </a:xfrm>
          <a:prstGeom prst="rect">
            <a:avLst/>
          </a:prstGeom>
          <a:noFill/>
        </p:spPr>
        <p:txBody>
          <a:bodyPr wrap="square" rtlCol="0">
            <a:spAutoFit/>
          </a:bodyPr>
          <a:lstStyle/>
          <a:p>
            <a:pPr algn="ctr">
              <a:spcAft>
                <a:spcPts val="600"/>
              </a:spcAft>
            </a:pPr>
            <a:r>
              <a:rPr lang="ru-RU" sz="1800" b="1" dirty="0">
                <a:solidFill>
                  <a:schemeClr val="bg1"/>
                </a:solidFill>
              </a:rPr>
              <a:t>МЫ ЖДЁМ ВАС В СОЦИАЛЬНЫХ СЕТЯХ:</a:t>
            </a:r>
          </a:p>
          <a:p>
            <a:pPr fontAlgn="base">
              <a:lnSpc>
                <a:spcPts val="660"/>
              </a:lnSpc>
            </a:pPr>
            <a:r>
              <a:rPr lang="en-US" sz="1600" dirty="0"/>
              <a:t>        </a:t>
            </a:r>
          </a:p>
          <a:p>
            <a:pPr fontAlgn="base">
              <a:lnSpc>
                <a:spcPts val="660"/>
              </a:lnSpc>
            </a:pPr>
            <a:r>
              <a:rPr lang="en" sz="1600" b="1" dirty="0"/>
              <a:t>            </a:t>
            </a:r>
            <a:r>
              <a:rPr lang="en" sz="1600" b="1" dirty="0">
                <a:solidFill>
                  <a:schemeClr val="bg1"/>
                </a:solidFill>
              </a:rPr>
              <a:t>vk.com/mgouofficial</a:t>
            </a:r>
          </a:p>
          <a:p>
            <a:pPr fontAlgn="base">
              <a:lnSpc>
                <a:spcPts val="660"/>
              </a:lnSpc>
            </a:pPr>
            <a:endParaRPr lang="en" sz="1600" b="1" dirty="0">
              <a:solidFill>
                <a:schemeClr val="bg1"/>
              </a:solidFill>
            </a:endParaRPr>
          </a:p>
          <a:p>
            <a:pPr fontAlgn="base">
              <a:lnSpc>
                <a:spcPts val="660"/>
              </a:lnSpc>
            </a:pPr>
            <a:endParaRPr lang="en" sz="1600" b="1" dirty="0">
              <a:solidFill>
                <a:schemeClr val="bg1"/>
              </a:solidFill>
            </a:endParaRPr>
          </a:p>
          <a:p>
            <a:pPr fontAlgn="base">
              <a:lnSpc>
                <a:spcPts val="660"/>
              </a:lnSpc>
            </a:pPr>
            <a:r>
              <a:rPr lang="en" sz="1600" b="1" dirty="0">
                <a:solidFill>
                  <a:schemeClr val="bg1"/>
                </a:solidFill>
              </a:rPr>
              <a:t>  </a:t>
            </a:r>
          </a:p>
          <a:p>
            <a:pPr fontAlgn="base">
              <a:lnSpc>
                <a:spcPts val="660"/>
              </a:lnSpc>
            </a:pPr>
            <a:r>
              <a:rPr lang="en" sz="1600" b="1" dirty="0">
                <a:solidFill>
                  <a:schemeClr val="bg1"/>
                </a:solidFill>
              </a:rPr>
              <a:t>        </a:t>
            </a:r>
          </a:p>
          <a:p>
            <a:pPr fontAlgn="base">
              <a:lnSpc>
                <a:spcPts val="660"/>
              </a:lnSpc>
            </a:pPr>
            <a:r>
              <a:rPr lang="en" sz="1600" b="1" dirty="0">
                <a:solidFill>
                  <a:schemeClr val="bg1"/>
                </a:solidFill>
              </a:rPr>
              <a:t>            instagram.com/mgou_official</a:t>
            </a:r>
          </a:p>
          <a:p>
            <a:pPr fontAlgn="base">
              <a:lnSpc>
                <a:spcPts val="660"/>
              </a:lnSpc>
            </a:pPr>
            <a:r>
              <a:rPr lang="en" sz="1600" b="1" dirty="0">
                <a:solidFill>
                  <a:schemeClr val="bg1"/>
                </a:solidFill>
              </a:rPr>
              <a:t>         </a:t>
            </a:r>
          </a:p>
          <a:p>
            <a:pPr fontAlgn="base">
              <a:lnSpc>
                <a:spcPts val="660"/>
              </a:lnSpc>
            </a:pPr>
            <a:endParaRPr lang="en" sz="1600" b="1" dirty="0">
              <a:solidFill>
                <a:schemeClr val="bg1"/>
              </a:solidFill>
            </a:endParaRPr>
          </a:p>
          <a:p>
            <a:pPr fontAlgn="base">
              <a:lnSpc>
                <a:spcPts val="660"/>
              </a:lnSpc>
            </a:pPr>
            <a:endParaRPr lang="en" sz="1600" b="1" dirty="0">
              <a:solidFill>
                <a:schemeClr val="bg1"/>
              </a:solidFill>
            </a:endParaRPr>
          </a:p>
          <a:p>
            <a:pPr fontAlgn="base">
              <a:lnSpc>
                <a:spcPts val="660"/>
              </a:lnSpc>
            </a:pPr>
            <a:endParaRPr lang="en" sz="1600" b="1" dirty="0">
              <a:solidFill>
                <a:schemeClr val="bg1"/>
              </a:solidFill>
            </a:endParaRPr>
          </a:p>
          <a:p>
            <a:pPr fontAlgn="base">
              <a:lnSpc>
                <a:spcPts val="660"/>
              </a:lnSpc>
            </a:pPr>
            <a:r>
              <a:rPr lang="en" sz="1600" b="1" dirty="0">
                <a:solidFill>
                  <a:schemeClr val="bg1"/>
                </a:solidFill>
              </a:rPr>
              <a:t>        </a:t>
            </a:r>
          </a:p>
          <a:p>
            <a:pPr fontAlgn="base">
              <a:lnSpc>
                <a:spcPts val="660"/>
              </a:lnSpc>
            </a:pPr>
            <a:r>
              <a:rPr lang="en" sz="1600" b="1" dirty="0">
                <a:solidFill>
                  <a:schemeClr val="bg1"/>
                </a:solidFill>
              </a:rPr>
              <a:t>            facebook.com/mgouofficial</a:t>
            </a:r>
            <a:endParaRPr lang="ru-RU" sz="1600" dirty="0">
              <a:solidFill>
                <a:schemeClr val="bg1"/>
              </a:solidFill>
            </a:endParaRPr>
          </a:p>
          <a:p>
            <a:endParaRPr lang="ru-RU" sz="1200" dirty="0"/>
          </a:p>
        </p:txBody>
      </p:sp>
    </p:spTree>
    <p:extLst>
      <p:ext uri="{BB962C8B-B14F-4D97-AF65-F5344CB8AC3E}">
        <p14:creationId xmlns:p14="http://schemas.microsoft.com/office/powerpoint/2010/main" val="326198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9D75F-7DCD-0D45-B58B-CFF1756FF7CA}"/>
              </a:ext>
            </a:extLst>
          </p:cNvPr>
          <p:cNvSpPr>
            <a:spLocks noGrp="1"/>
          </p:cNvSpPr>
          <p:nvPr>
            <p:ph type="title"/>
          </p:nvPr>
        </p:nvSpPr>
        <p:spPr>
          <a:xfrm>
            <a:off x="3106614" y="365125"/>
            <a:ext cx="8247185" cy="1325563"/>
          </a:xfrm>
        </p:spPr>
        <p:txBody>
          <a:bodyPr anchor="t">
            <a:normAutofit/>
          </a:bodyPr>
          <a:lstStyle>
            <a:lvl1pPr algn="ctr">
              <a:defRPr sz="4000"/>
            </a:lvl1pPr>
          </a:lstStyle>
          <a:p>
            <a:r>
              <a:rPr lang="ru-RU"/>
              <a:t>Образец заголовка</a:t>
            </a:r>
          </a:p>
        </p:txBody>
      </p:sp>
      <p:sp>
        <p:nvSpPr>
          <p:cNvPr id="3" name="Объект 2">
            <a:extLst>
              <a:ext uri="{FF2B5EF4-FFF2-40B4-BE49-F238E27FC236}">
                <a16:creationId xmlns:a16="http://schemas.microsoft.com/office/drawing/2014/main" id="{64D430BF-A7CE-4D44-AF78-5BE6412D900A}"/>
              </a:ext>
            </a:extLst>
          </p:cNvPr>
          <p:cNvSpPr>
            <a:spLocks noGrp="1"/>
          </p:cNvSpPr>
          <p:nvPr>
            <p:ph idx="1"/>
          </p:nvPr>
        </p:nvSpPr>
        <p:spPr>
          <a:xfrm>
            <a:off x="838200" y="2086707"/>
            <a:ext cx="10515600" cy="4090255"/>
          </a:xfrm>
        </p:spPr>
        <p:txBody>
          <a:bodyPr/>
          <a:lstStyle/>
          <a:p>
            <a:pPr lvl="0"/>
            <a:r>
              <a:rPr lang="ru-RU"/>
              <a:t>Образец текста</a:t>
            </a:r>
          </a:p>
        </p:txBody>
      </p:sp>
      <p:sp>
        <p:nvSpPr>
          <p:cNvPr id="6" name="Номер слайда 5">
            <a:extLst>
              <a:ext uri="{FF2B5EF4-FFF2-40B4-BE49-F238E27FC236}">
                <a16:creationId xmlns:a16="http://schemas.microsoft.com/office/drawing/2014/main" id="{86AA5899-24AB-FB4D-BF1B-2A11BAF76334}"/>
              </a:ext>
            </a:extLst>
          </p:cNvPr>
          <p:cNvSpPr>
            <a:spLocks noGrp="1"/>
          </p:cNvSpPr>
          <p:nvPr>
            <p:ph type="sldNum" sz="quarter" idx="12"/>
          </p:nvPr>
        </p:nvSpPr>
        <p:spPr>
          <a:xfrm>
            <a:off x="3352800" y="6497759"/>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256498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9D75F-7DCD-0D45-B58B-CFF1756FF7CA}"/>
              </a:ext>
            </a:extLst>
          </p:cNvPr>
          <p:cNvSpPr>
            <a:spLocks noGrp="1"/>
          </p:cNvSpPr>
          <p:nvPr>
            <p:ph type="title"/>
          </p:nvPr>
        </p:nvSpPr>
        <p:spPr>
          <a:xfrm>
            <a:off x="3106614" y="365125"/>
            <a:ext cx="8247185" cy="1325563"/>
          </a:xfrm>
        </p:spPr>
        <p:txBody>
          <a:bodyPr anchor="t">
            <a:normAutofit/>
          </a:bodyPr>
          <a:lstStyle>
            <a:lvl1pPr algn="ctr">
              <a:defRPr sz="4000"/>
            </a:lvl1pPr>
          </a:lstStyle>
          <a:p>
            <a:r>
              <a:rPr lang="ru-RU"/>
              <a:t>Образец заголовка</a:t>
            </a:r>
          </a:p>
        </p:txBody>
      </p:sp>
      <p:sp>
        <p:nvSpPr>
          <p:cNvPr id="6" name="Номер слайда 5">
            <a:extLst>
              <a:ext uri="{FF2B5EF4-FFF2-40B4-BE49-F238E27FC236}">
                <a16:creationId xmlns:a16="http://schemas.microsoft.com/office/drawing/2014/main" id="{86AA5899-24AB-FB4D-BF1B-2A11BAF76334}"/>
              </a:ext>
            </a:extLst>
          </p:cNvPr>
          <p:cNvSpPr>
            <a:spLocks noGrp="1"/>
          </p:cNvSpPr>
          <p:nvPr>
            <p:ph type="sldNum" sz="quarter" idx="12"/>
          </p:nvPr>
        </p:nvSpPr>
        <p:spPr>
          <a:xfrm>
            <a:off x="3352799" y="6486036"/>
            <a:ext cx="2743200" cy="365125"/>
          </a:xfrm>
        </p:spPr>
        <p:txBody>
          <a:bodyPr/>
          <a:lstStyle/>
          <a:p>
            <a:fld id="{77B72592-4E1F-6946-9EE0-F90613AC352E}" type="slidenum">
              <a:rPr lang="ru-RU" smtClean="0"/>
              <a:t>‹#›</a:t>
            </a:fld>
            <a:endParaRPr lang="ru-RU" dirty="0"/>
          </a:p>
        </p:txBody>
      </p:sp>
      <p:sp>
        <p:nvSpPr>
          <p:cNvPr id="5" name="Рисунок 4">
            <a:extLst>
              <a:ext uri="{FF2B5EF4-FFF2-40B4-BE49-F238E27FC236}">
                <a16:creationId xmlns:a16="http://schemas.microsoft.com/office/drawing/2014/main" id="{8C50579F-4E81-9948-A2AD-B9DC2C210C3D}"/>
              </a:ext>
            </a:extLst>
          </p:cNvPr>
          <p:cNvSpPr>
            <a:spLocks noGrp="1"/>
          </p:cNvSpPr>
          <p:nvPr>
            <p:ph type="pic" sz="quarter" idx="13"/>
          </p:nvPr>
        </p:nvSpPr>
        <p:spPr>
          <a:xfrm>
            <a:off x="732732" y="2356339"/>
            <a:ext cx="2995207" cy="2696308"/>
          </a:xfrm>
          <a:effectLst>
            <a:outerShdw blurRad="50800" dist="38100" dir="2700000" algn="tl" rotWithShape="0">
              <a:prstClr val="black">
                <a:alpha val="40000"/>
              </a:prstClr>
            </a:outerShdw>
          </a:effectLst>
        </p:spPr>
        <p:txBody>
          <a:bodyPr/>
          <a:lstStyle/>
          <a:p>
            <a:r>
              <a:rPr lang="ru-RU"/>
              <a:t>Вставка рисунка</a:t>
            </a:r>
            <a:endParaRPr lang="ru-RU" dirty="0"/>
          </a:p>
        </p:txBody>
      </p:sp>
      <p:sp>
        <p:nvSpPr>
          <p:cNvPr id="7" name="Рисунок 4">
            <a:extLst>
              <a:ext uri="{FF2B5EF4-FFF2-40B4-BE49-F238E27FC236}">
                <a16:creationId xmlns:a16="http://schemas.microsoft.com/office/drawing/2014/main" id="{1A6592E5-BC06-474C-A7F7-623B20F3B431}"/>
              </a:ext>
            </a:extLst>
          </p:cNvPr>
          <p:cNvSpPr>
            <a:spLocks noGrp="1"/>
          </p:cNvSpPr>
          <p:nvPr>
            <p:ph type="pic" sz="quarter" idx="14"/>
          </p:nvPr>
        </p:nvSpPr>
        <p:spPr>
          <a:xfrm>
            <a:off x="8464061" y="2356339"/>
            <a:ext cx="2995207" cy="2696308"/>
          </a:xfrm>
          <a:effectLst>
            <a:outerShdw blurRad="50800" dist="38100" dir="2700000" algn="tl" rotWithShape="0">
              <a:prstClr val="black">
                <a:alpha val="40000"/>
              </a:prstClr>
            </a:outerShdw>
          </a:effectLst>
        </p:spPr>
        <p:txBody>
          <a:bodyPr/>
          <a:lstStyle/>
          <a:p>
            <a:r>
              <a:rPr lang="ru-RU"/>
              <a:t>Вставка рисунка</a:t>
            </a:r>
            <a:endParaRPr lang="ru-RU" dirty="0"/>
          </a:p>
        </p:txBody>
      </p:sp>
      <p:sp>
        <p:nvSpPr>
          <p:cNvPr id="8" name="Рисунок 4">
            <a:extLst>
              <a:ext uri="{FF2B5EF4-FFF2-40B4-BE49-F238E27FC236}">
                <a16:creationId xmlns:a16="http://schemas.microsoft.com/office/drawing/2014/main" id="{6F56A1F1-266E-2B40-9F6C-67E3319E4BD6}"/>
              </a:ext>
            </a:extLst>
          </p:cNvPr>
          <p:cNvSpPr>
            <a:spLocks noGrp="1"/>
          </p:cNvSpPr>
          <p:nvPr>
            <p:ph type="pic" sz="quarter" idx="15"/>
          </p:nvPr>
        </p:nvSpPr>
        <p:spPr>
          <a:xfrm>
            <a:off x="4598396" y="2356339"/>
            <a:ext cx="2995207" cy="2696308"/>
          </a:xfrm>
          <a:effectLst>
            <a:outerShdw blurRad="50800" dist="38100" dir="2700000" algn="tl" rotWithShape="0">
              <a:prstClr val="black">
                <a:alpha val="40000"/>
              </a:prstClr>
            </a:outerShdw>
          </a:effectLst>
        </p:spPr>
        <p:txBody>
          <a:bodyPr/>
          <a:lstStyle/>
          <a:p>
            <a:r>
              <a:rPr lang="ru-RU"/>
              <a:t>Вставка рисунка</a:t>
            </a:r>
            <a:endParaRPr lang="ru-RU" dirty="0"/>
          </a:p>
        </p:txBody>
      </p:sp>
    </p:spTree>
    <p:extLst>
      <p:ext uri="{BB962C8B-B14F-4D97-AF65-F5344CB8AC3E}">
        <p14:creationId xmlns:p14="http://schemas.microsoft.com/office/powerpoint/2010/main" val="4284532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9D75F-7DCD-0D45-B58B-CFF1756FF7CA}"/>
              </a:ext>
            </a:extLst>
          </p:cNvPr>
          <p:cNvSpPr>
            <a:spLocks noGrp="1"/>
          </p:cNvSpPr>
          <p:nvPr>
            <p:ph type="title"/>
          </p:nvPr>
        </p:nvSpPr>
        <p:spPr>
          <a:xfrm>
            <a:off x="3106614" y="365125"/>
            <a:ext cx="8247185" cy="1325563"/>
          </a:xfrm>
        </p:spPr>
        <p:txBody>
          <a:bodyPr anchor="t">
            <a:normAutofit/>
          </a:bodyPr>
          <a:lstStyle>
            <a:lvl1pPr algn="ctr">
              <a:defRPr sz="4000"/>
            </a:lvl1pPr>
          </a:lstStyle>
          <a:p>
            <a:r>
              <a:rPr lang="ru-RU"/>
              <a:t>Образец заголовка</a:t>
            </a:r>
          </a:p>
        </p:txBody>
      </p:sp>
      <p:sp>
        <p:nvSpPr>
          <p:cNvPr id="6" name="Номер слайда 5">
            <a:extLst>
              <a:ext uri="{FF2B5EF4-FFF2-40B4-BE49-F238E27FC236}">
                <a16:creationId xmlns:a16="http://schemas.microsoft.com/office/drawing/2014/main" id="{86AA5899-24AB-FB4D-BF1B-2A11BAF76334}"/>
              </a:ext>
            </a:extLst>
          </p:cNvPr>
          <p:cNvSpPr>
            <a:spLocks noGrp="1"/>
          </p:cNvSpPr>
          <p:nvPr>
            <p:ph type="sldNum" sz="quarter" idx="12"/>
          </p:nvPr>
        </p:nvSpPr>
        <p:spPr>
          <a:xfrm>
            <a:off x="3352800" y="6486036"/>
            <a:ext cx="2743200" cy="365125"/>
          </a:xfrm>
        </p:spPr>
        <p:txBody>
          <a:bodyPr/>
          <a:lstStyle/>
          <a:p>
            <a:fld id="{77B72592-4E1F-6946-9EE0-F90613AC352E}" type="slidenum">
              <a:rPr lang="ru-RU" smtClean="0"/>
              <a:t>‹#›</a:t>
            </a:fld>
            <a:endParaRPr lang="ru-RU" dirty="0"/>
          </a:p>
        </p:txBody>
      </p:sp>
      <p:sp>
        <p:nvSpPr>
          <p:cNvPr id="4" name="Таблица 3">
            <a:extLst>
              <a:ext uri="{FF2B5EF4-FFF2-40B4-BE49-F238E27FC236}">
                <a16:creationId xmlns:a16="http://schemas.microsoft.com/office/drawing/2014/main" id="{AE10CF39-E408-AD4E-BD85-EAE89E5AE1D5}"/>
              </a:ext>
            </a:extLst>
          </p:cNvPr>
          <p:cNvSpPr>
            <a:spLocks noGrp="1"/>
          </p:cNvSpPr>
          <p:nvPr>
            <p:ph type="tbl" sz="quarter" idx="13"/>
          </p:nvPr>
        </p:nvSpPr>
        <p:spPr>
          <a:xfrm>
            <a:off x="855663" y="2262188"/>
            <a:ext cx="10498137" cy="3916362"/>
          </a:xfrm>
        </p:spPr>
        <p:txBody>
          <a:bodyPr/>
          <a:lstStyle>
            <a:lvl1pPr>
              <a:defRPr>
                <a:ln>
                  <a:solidFill>
                    <a:srgbClr val="062052"/>
                  </a:solidFill>
                </a:ln>
              </a:defRPr>
            </a:lvl1pPr>
          </a:lstStyle>
          <a:p>
            <a:r>
              <a:rPr lang="ru-RU"/>
              <a:t>Вставка таблицы</a:t>
            </a:r>
            <a:endParaRPr lang="ru-RU" dirty="0"/>
          </a:p>
        </p:txBody>
      </p:sp>
    </p:spTree>
    <p:extLst>
      <p:ext uri="{BB962C8B-B14F-4D97-AF65-F5344CB8AC3E}">
        <p14:creationId xmlns:p14="http://schemas.microsoft.com/office/powerpoint/2010/main" val="286662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9D75F-7DCD-0D45-B58B-CFF1756FF7CA}"/>
              </a:ext>
            </a:extLst>
          </p:cNvPr>
          <p:cNvSpPr>
            <a:spLocks noGrp="1"/>
          </p:cNvSpPr>
          <p:nvPr>
            <p:ph type="title"/>
          </p:nvPr>
        </p:nvSpPr>
        <p:spPr>
          <a:xfrm>
            <a:off x="3106614" y="365125"/>
            <a:ext cx="8247185" cy="1325563"/>
          </a:xfrm>
        </p:spPr>
        <p:txBody>
          <a:bodyPr anchor="t">
            <a:normAutofit/>
          </a:bodyPr>
          <a:lstStyle>
            <a:lvl1pPr algn="ctr">
              <a:defRPr sz="4000"/>
            </a:lvl1pPr>
          </a:lstStyle>
          <a:p>
            <a:r>
              <a:rPr lang="ru-RU"/>
              <a:t>Образец заголовка</a:t>
            </a:r>
          </a:p>
        </p:txBody>
      </p:sp>
      <p:sp>
        <p:nvSpPr>
          <p:cNvPr id="6" name="Номер слайда 5">
            <a:extLst>
              <a:ext uri="{FF2B5EF4-FFF2-40B4-BE49-F238E27FC236}">
                <a16:creationId xmlns:a16="http://schemas.microsoft.com/office/drawing/2014/main" id="{86AA5899-24AB-FB4D-BF1B-2A11BAF76334}"/>
              </a:ext>
            </a:extLst>
          </p:cNvPr>
          <p:cNvSpPr>
            <a:spLocks noGrp="1"/>
          </p:cNvSpPr>
          <p:nvPr>
            <p:ph type="sldNum" sz="quarter" idx="12"/>
          </p:nvPr>
        </p:nvSpPr>
        <p:spPr>
          <a:xfrm>
            <a:off x="3352800" y="6492875"/>
            <a:ext cx="2743200" cy="365125"/>
          </a:xfrm>
        </p:spPr>
        <p:txBody>
          <a:bodyPr/>
          <a:lstStyle/>
          <a:p>
            <a:fld id="{77B72592-4E1F-6946-9EE0-F90613AC352E}" type="slidenum">
              <a:rPr lang="ru-RU" smtClean="0"/>
              <a:t>‹#›</a:t>
            </a:fld>
            <a:endParaRPr lang="ru-RU" dirty="0"/>
          </a:p>
        </p:txBody>
      </p:sp>
      <p:sp>
        <p:nvSpPr>
          <p:cNvPr id="5" name="Диаграмма 4">
            <a:extLst>
              <a:ext uri="{FF2B5EF4-FFF2-40B4-BE49-F238E27FC236}">
                <a16:creationId xmlns:a16="http://schemas.microsoft.com/office/drawing/2014/main" id="{0B83ADBB-2DAB-9146-811B-2C416978165A}"/>
              </a:ext>
            </a:extLst>
          </p:cNvPr>
          <p:cNvSpPr>
            <a:spLocks noGrp="1"/>
          </p:cNvSpPr>
          <p:nvPr>
            <p:ph type="chart" sz="quarter" idx="13"/>
          </p:nvPr>
        </p:nvSpPr>
        <p:spPr>
          <a:xfrm>
            <a:off x="3106614" y="2016125"/>
            <a:ext cx="8464674" cy="4044950"/>
          </a:xfrm>
        </p:spPr>
        <p:txBody>
          <a:bodyPr/>
          <a:lstStyle/>
          <a:p>
            <a:r>
              <a:rPr lang="ru-RU"/>
              <a:t>Вставка диаграммы</a:t>
            </a:r>
            <a:endParaRPr lang="ru-RU" dirty="0"/>
          </a:p>
        </p:txBody>
      </p:sp>
      <p:sp>
        <p:nvSpPr>
          <p:cNvPr id="9" name="Текст 8">
            <a:extLst>
              <a:ext uri="{FF2B5EF4-FFF2-40B4-BE49-F238E27FC236}">
                <a16:creationId xmlns:a16="http://schemas.microsoft.com/office/drawing/2014/main" id="{1E41462F-D409-204D-8E5B-4996C52FAA72}"/>
              </a:ext>
            </a:extLst>
          </p:cNvPr>
          <p:cNvSpPr>
            <a:spLocks noGrp="1"/>
          </p:cNvSpPr>
          <p:nvPr>
            <p:ph type="body" sz="quarter" idx="14"/>
          </p:nvPr>
        </p:nvSpPr>
        <p:spPr>
          <a:xfrm>
            <a:off x="305533" y="2262188"/>
            <a:ext cx="2578100" cy="4310062"/>
          </a:xfrm>
        </p:spPr>
        <p:txBody>
          <a:bodyPr>
            <a:normAutofit/>
          </a:bodyPr>
          <a:lstStyle>
            <a:lvl1pPr>
              <a:defRPr sz="2000"/>
            </a:lvl1pPr>
          </a:lstStyle>
          <a:p>
            <a:pPr lvl="0"/>
            <a:r>
              <a:rPr lang="ru-RU"/>
              <a:t>Образец текста</a:t>
            </a:r>
          </a:p>
        </p:txBody>
      </p:sp>
    </p:spTree>
    <p:extLst>
      <p:ext uri="{BB962C8B-B14F-4D97-AF65-F5344CB8AC3E}">
        <p14:creationId xmlns:p14="http://schemas.microsoft.com/office/powerpoint/2010/main" val="274701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99D75F-7DCD-0D45-B58B-CFF1756FF7CA}"/>
              </a:ext>
            </a:extLst>
          </p:cNvPr>
          <p:cNvSpPr>
            <a:spLocks noGrp="1"/>
          </p:cNvSpPr>
          <p:nvPr>
            <p:ph type="title"/>
          </p:nvPr>
        </p:nvSpPr>
        <p:spPr>
          <a:xfrm>
            <a:off x="3106614" y="365125"/>
            <a:ext cx="8247185" cy="1325563"/>
          </a:xfrm>
        </p:spPr>
        <p:txBody>
          <a:bodyPr anchor="t">
            <a:normAutofit/>
          </a:bodyPr>
          <a:lstStyle>
            <a:lvl1pPr algn="ctr">
              <a:defRPr sz="4000"/>
            </a:lvl1pPr>
          </a:lstStyle>
          <a:p>
            <a:r>
              <a:rPr lang="ru-RU"/>
              <a:t>Образец заголовка</a:t>
            </a:r>
          </a:p>
        </p:txBody>
      </p:sp>
      <p:sp>
        <p:nvSpPr>
          <p:cNvPr id="6" name="Номер слайда 5">
            <a:extLst>
              <a:ext uri="{FF2B5EF4-FFF2-40B4-BE49-F238E27FC236}">
                <a16:creationId xmlns:a16="http://schemas.microsoft.com/office/drawing/2014/main" id="{86AA5899-24AB-FB4D-BF1B-2A11BAF76334}"/>
              </a:ext>
            </a:extLst>
          </p:cNvPr>
          <p:cNvSpPr>
            <a:spLocks noGrp="1"/>
          </p:cNvSpPr>
          <p:nvPr>
            <p:ph type="sldNum" sz="quarter" idx="12"/>
          </p:nvPr>
        </p:nvSpPr>
        <p:spPr>
          <a:xfrm>
            <a:off x="3352800" y="6492875"/>
            <a:ext cx="2743200" cy="365125"/>
          </a:xfrm>
        </p:spPr>
        <p:txBody>
          <a:bodyPr/>
          <a:lstStyle/>
          <a:p>
            <a:fld id="{77B72592-4E1F-6946-9EE0-F90613AC352E}" type="slidenum">
              <a:rPr lang="ru-RU" smtClean="0"/>
              <a:t>‹#›</a:t>
            </a:fld>
            <a:endParaRPr lang="ru-RU" dirty="0"/>
          </a:p>
        </p:txBody>
      </p:sp>
      <p:sp>
        <p:nvSpPr>
          <p:cNvPr id="4" name="Рисунок SmartArt 3">
            <a:extLst>
              <a:ext uri="{FF2B5EF4-FFF2-40B4-BE49-F238E27FC236}">
                <a16:creationId xmlns:a16="http://schemas.microsoft.com/office/drawing/2014/main" id="{776B7571-9021-CF44-8310-B99DB22A8240}"/>
              </a:ext>
            </a:extLst>
          </p:cNvPr>
          <p:cNvSpPr>
            <a:spLocks noGrp="1"/>
          </p:cNvSpPr>
          <p:nvPr>
            <p:ph type="dgm" sz="quarter" idx="13"/>
          </p:nvPr>
        </p:nvSpPr>
        <p:spPr>
          <a:xfrm>
            <a:off x="3106738" y="1839913"/>
            <a:ext cx="8545512" cy="4303712"/>
          </a:xfrm>
        </p:spPr>
        <p:txBody>
          <a:bodyPr/>
          <a:lstStyle/>
          <a:p>
            <a:r>
              <a:rPr lang="ru-RU"/>
              <a:t>Вставка рисунка SmartArt</a:t>
            </a:r>
            <a:endParaRPr lang="ru-RU" dirty="0"/>
          </a:p>
        </p:txBody>
      </p:sp>
      <p:sp>
        <p:nvSpPr>
          <p:cNvPr id="8" name="Текст 7">
            <a:extLst>
              <a:ext uri="{FF2B5EF4-FFF2-40B4-BE49-F238E27FC236}">
                <a16:creationId xmlns:a16="http://schemas.microsoft.com/office/drawing/2014/main" id="{CEEC860F-BBD4-854F-8D65-5636DACEA39C}"/>
              </a:ext>
            </a:extLst>
          </p:cNvPr>
          <p:cNvSpPr>
            <a:spLocks noGrp="1"/>
          </p:cNvSpPr>
          <p:nvPr>
            <p:ph type="body" sz="quarter" idx="14"/>
          </p:nvPr>
        </p:nvSpPr>
        <p:spPr>
          <a:xfrm>
            <a:off x="234950" y="2238375"/>
            <a:ext cx="2754313" cy="4486275"/>
          </a:xfrm>
        </p:spPr>
        <p:txBody>
          <a:bodyPr>
            <a:normAutofit/>
          </a:bodyPr>
          <a:lstStyle>
            <a:lvl1pPr>
              <a:defRPr sz="2000"/>
            </a:lvl1pPr>
          </a:lstStyle>
          <a:p>
            <a:pPr lvl="0"/>
            <a:r>
              <a:rPr lang="ru-RU"/>
              <a:t>Образец текста</a:t>
            </a:r>
          </a:p>
        </p:txBody>
      </p:sp>
    </p:spTree>
    <p:extLst>
      <p:ext uri="{BB962C8B-B14F-4D97-AF65-F5344CB8AC3E}">
        <p14:creationId xmlns:p14="http://schemas.microsoft.com/office/powerpoint/2010/main" val="102923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Два объект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141800-A3B0-7A42-AE9F-26EDE657B6FD}"/>
              </a:ext>
            </a:extLst>
          </p:cNvPr>
          <p:cNvSpPr>
            <a:spLocks noGrp="1"/>
          </p:cNvSpPr>
          <p:nvPr>
            <p:ph type="title"/>
          </p:nvPr>
        </p:nvSpPr>
        <p:spPr>
          <a:xfrm>
            <a:off x="3276600" y="365125"/>
            <a:ext cx="8077200" cy="1325563"/>
          </a:xfrm>
        </p:spPr>
        <p:txBody>
          <a:bodyPr anchor="t">
            <a:normAutofit/>
          </a:bodyPr>
          <a:lstStyle>
            <a:lvl1pPr algn="ctr">
              <a:defRPr sz="4000"/>
            </a:lvl1pPr>
          </a:lstStyle>
          <a:p>
            <a:r>
              <a:rPr lang="ru-RU"/>
              <a:t>Образец заголовка</a:t>
            </a:r>
          </a:p>
        </p:txBody>
      </p:sp>
      <p:sp>
        <p:nvSpPr>
          <p:cNvPr id="3" name="Объект 2">
            <a:extLst>
              <a:ext uri="{FF2B5EF4-FFF2-40B4-BE49-F238E27FC236}">
                <a16:creationId xmlns:a16="http://schemas.microsoft.com/office/drawing/2014/main" id="{1DED10A6-C8DF-5542-83F6-40410F8A09CB}"/>
              </a:ext>
            </a:extLst>
          </p:cNvPr>
          <p:cNvSpPr>
            <a:spLocks noGrp="1"/>
          </p:cNvSpPr>
          <p:nvPr>
            <p:ph sz="half" idx="1"/>
          </p:nvPr>
        </p:nvSpPr>
        <p:spPr>
          <a:xfrm>
            <a:off x="838200" y="1825625"/>
            <a:ext cx="5181600" cy="4351338"/>
          </a:xfrm>
        </p:spPr>
        <p:txBody>
          <a:bodyPr/>
          <a:lstStyle/>
          <a:p>
            <a:pPr lvl="0"/>
            <a:r>
              <a:rPr lang="ru-RU"/>
              <a:t>Образец текста</a:t>
            </a:r>
          </a:p>
        </p:txBody>
      </p:sp>
      <p:sp>
        <p:nvSpPr>
          <p:cNvPr id="4" name="Объект 3">
            <a:extLst>
              <a:ext uri="{FF2B5EF4-FFF2-40B4-BE49-F238E27FC236}">
                <a16:creationId xmlns:a16="http://schemas.microsoft.com/office/drawing/2014/main" id="{E4CEA9A5-4359-DA40-9D8F-AD7562A9CFDF}"/>
              </a:ext>
            </a:extLst>
          </p:cNvPr>
          <p:cNvSpPr>
            <a:spLocks noGrp="1"/>
          </p:cNvSpPr>
          <p:nvPr>
            <p:ph sz="half" idx="2"/>
          </p:nvPr>
        </p:nvSpPr>
        <p:spPr>
          <a:xfrm>
            <a:off x="6172200" y="1825625"/>
            <a:ext cx="5181600" cy="4351338"/>
          </a:xfrm>
        </p:spPr>
        <p:txBody>
          <a:bodyPr/>
          <a:lstStyle/>
          <a:p>
            <a:pPr lvl="0"/>
            <a:r>
              <a:rPr lang="ru-RU"/>
              <a:t>Образец текста</a:t>
            </a:r>
          </a:p>
        </p:txBody>
      </p:sp>
      <p:sp>
        <p:nvSpPr>
          <p:cNvPr id="7" name="Номер слайда 6">
            <a:extLst>
              <a:ext uri="{FF2B5EF4-FFF2-40B4-BE49-F238E27FC236}">
                <a16:creationId xmlns:a16="http://schemas.microsoft.com/office/drawing/2014/main" id="{505CB06E-E4DA-F94D-A32A-CBA6C1FDAC5D}"/>
              </a:ext>
            </a:extLst>
          </p:cNvPr>
          <p:cNvSpPr>
            <a:spLocks noGrp="1"/>
          </p:cNvSpPr>
          <p:nvPr>
            <p:ph type="sldNum" sz="quarter" idx="12"/>
          </p:nvPr>
        </p:nvSpPr>
        <p:spPr>
          <a:xfrm>
            <a:off x="3352800" y="6460148"/>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1531361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Сравнени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3D36F6-060E-AC47-9362-D9924615BAE2}"/>
              </a:ext>
            </a:extLst>
          </p:cNvPr>
          <p:cNvSpPr>
            <a:spLocks noGrp="1"/>
          </p:cNvSpPr>
          <p:nvPr>
            <p:ph type="title"/>
          </p:nvPr>
        </p:nvSpPr>
        <p:spPr>
          <a:xfrm>
            <a:off x="3094892" y="365125"/>
            <a:ext cx="8260496" cy="1325563"/>
          </a:xfrm>
        </p:spPr>
        <p:txBody>
          <a:bodyPr anchor="t">
            <a:normAutofit/>
          </a:bodyPr>
          <a:lstStyle>
            <a:lvl1pPr algn="ctr">
              <a:defRPr sz="4000"/>
            </a:lvl1pPr>
          </a:lstStyle>
          <a:p>
            <a:r>
              <a:rPr lang="ru-RU"/>
              <a:t>Образец заголовка</a:t>
            </a:r>
          </a:p>
        </p:txBody>
      </p:sp>
      <p:sp>
        <p:nvSpPr>
          <p:cNvPr id="3" name="Текст 2">
            <a:extLst>
              <a:ext uri="{FF2B5EF4-FFF2-40B4-BE49-F238E27FC236}">
                <a16:creationId xmlns:a16="http://schemas.microsoft.com/office/drawing/2014/main" id="{C3A6CCE5-775F-0F49-8328-49BE10AC8A53}"/>
              </a:ext>
            </a:extLst>
          </p:cNvPr>
          <p:cNvSpPr>
            <a:spLocks noGrp="1"/>
          </p:cNvSpPr>
          <p:nvPr>
            <p:ph type="body" idx="1"/>
          </p:nvPr>
        </p:nvSpPr>
        <p:spPr>
          <a:xfrm>
            <a:off x="839788" y="1681163"/>
            <a:ext cx="5157787" cy="823912"/>
          </a:xfrm>
        </p:spPr>
        <p:txBody>
          <a:bodyPr anchor="ctr">
            <a:noAutofit/>
          </a:bodyP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B1E6995-59D9-8D41-B008-1AC7AD5DCA8E}"/>
              </a:ext>
            </a:extLst>
          </p:cNvPr>
          <p:cNvSpPr>
            <a:spLocks noGrp="1"/>
          </p:cNvSpPr>
          <p:nvPr>
            <p:ph sz="half" idx="2"/>
          </p:nvPr>
        </p:nvSpPr>
        <p:spPr>
          <a:xfrm>
            <a:off x="839788" y="2505075"/>
            <a:ext cx="5157787" cy="3684588"/>
          </a:xfrm>
        </p:spPr>
        <p:txBody>
          <a:bodyPr>
            <a:normAutofit/>
          </a:bodyPr>
          <a:lstStyle>
            <a:lvl1pPr>
              <a:defRPr sz="2000"/>
            </a:lvl1pPr>
          </a:lstStyle>
          <a:p>
            <a:pPr lvl="0"/>
            <a:r>
              <a:rPr lang="ru-RU"/>
              <a:t>Образец текста</a:t>
            </a:r>
          </a:p>
        </p:txBody>
      </p:sp>
      <p:sp>
        <p:nvSpPr>
          <p:cNvPr id="5" name="Текст 4">
            <a:extLst>
              <a:ext uri="{FF2B5EF4-FFF2-40B4-BE49-F238E27FC236}">
                <a16:creationId xmlns:a16="http://schemas.microsoft.com/office/drawing/2014/main" id="{087968FB-E3BE-0E4B-9CD5-F1762A557836}"/>
              </a:ext>
            </a:extLst>
          </p:cNvPr>
          <p:cNvSpPr>
            <a:spLocks noGrp="1"/>
          </p:cNvSpPr>
          <p:nvPr>
            <p:ph type="body" sz="quarter" idx="3"/>
          </p:nvPr>
        </p:nvSpPr>
        <p:spPr>
          <a:xfrm>
            <a:off x="6172200" y="1681163"/>
            <a:ext cx="5183188" cy="823912"/>
          </a:xfrm>
        </p:spPr>
        <p:txBody>
          <a:bodyPr anchor="ctr">
            <a:noAutofit/>
          </a:bodyP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F11A1D4-BFC3-8248-B41B-C0C68D6611CF}"/>
              </a:ext>
            </a:extLst>
          </p:cNvPr>
          <p:cNvSpPr>
            <a:spLocks noGrp="1"/>
          </p:cNvSpPr>
          <p:nvPr>
            <p:ph sz="quarter" idx="4"/>
          </p:nvPr>
        </p:nvSpPr>
        <p:spPr>
          <a:xfrm>
            <a:off x="6172200" y="2505075"/>
            <a:ext cx="5183188" cy="3684588"/>
          </a:xfrm>
        </p:spPr>
        <p:txBody>
          <a:bodyPr>
            <a:normAutofit/>
          </a:bodyPr>
          <a:lstStyle>
            <a:lvl1pPr>
              <a:defRPr sz="2000"/>
            </a:lvl1pPr>
          </a:lstStyle>
          <a:p>
            <a:pPr lvl="0"/>
            <a:r>
              <a:rPr lang="ru-RU"/>
              <a:t>Образец текста</a:t>
            </a:r>
          </a:p>
        </p:txBody>
      </p:sp>
      <p:sp>
        <p:nvSpPr>
          <p:cNvPr id="9" name="Номер слайда 8">
            <a:extLst>
              <a:ext uri="{FF2B5EF4-FFF2-40B4-BE49-F238E27FC236}">
                <a16:creationId xmlns:a16="http://schemas.microsoft.com/office/drawing/2014/main" id="{9C52A045-861F-984B-8602-2E559ACFEC6B}"/>
              </a:ext>
            </a:extLst>
          </p:cNvPr>
          <p:cNvSpPr>
            <a:spLocks noGrp="1"/>
          </p:cNvSpPr>
          <p:nvPr>
            <p:ph type="sldNum" sz="quarter" idx="12"/>
          </p:nvPr>
        </p:nvSpPr>
        <p:spPr>
          <a:xfrm>
            <a:off x="3352800" y="6460148"/>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2428240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953DBF-9166-B149-A1B5-E854C2CE0F03}"/>
              </a:ext>
            </a:extLst>
          </p:cNvPr>
          <p:cNvSpPr>
            <a:spLocks noGrp="1"/>
          </p:cNvSpPr>
          <p:nvPr>
            <p:ph type="title"/>
          </p:nvPr>
        </p:nvSpPr>
        <p:spPr>
          <a:xfrm>
            <a:off x="3571265" y="59532"/>
            <a:ext cx="4400427" cy="623887"/>
          </a:xfrm>
        </p:spPr>
        <p:txBody>
          <a:bodyPr anchor="b"/>
          <a:lstStyle>
            <a:lvl1pPr algn="ctr">
              <a:defRPr sz="3200"/>
            </a:lvl1pPr>
          </a:lstStyle>
          <a:p>
            <a:r>
              <a:rPr lang="ru-RU"/>
              <a:t>Образец заголовка</a:t>
            </a:r>
          </a:p>
        </p:txBody>
      </p:sp>
      <p:sp>
        <p:nvSpPr>
          <p:cNvPr id="3" name="Рисунок 2">
            <a:extLst>
              <a:ext uri="{FF2B5EF4-FFF2-40B4-BE49-F238E27FC236}">
                <a16:creationId xmlns:a16="http://schemas.microsoft.com/office/drawing/2014/main" id="{3FADB1CA-6852-7749-AEB8-853B2851CCE6}"/>
              </a:ext>
            </a:extLst>
          </p:cNvPr>
          <p:cNvSpPr>
            <a:spLocks noGrp="1"/>
          </p:cNvSpPr>
          <p:nvPr>
            <p:ph type="pic" idx="1"/>
          </p:nvPr>
        </p:nvSpPr>
        <p:spPr>
          <a:xfrm>
            <a:off x="5640388" y="99536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a:extLst>
              <a:ext uri="{FF2B5EF4-FFF2-40B4-BE49-F238E27FC236}">
                <a16:creationId xmlns:a16="http://schemas.microsoft.com/office/drawing/2014/main" id="{C3017096-FB69-A444-9A1F-B7A1CACC6989}"/>
              </a:ext>
            </a:extLst>
          </p:cNvPr>
          <p:cNvSpPr>
            <a:spLocks noGrp="1"/>
          </p:cNvSpPr>
          <p:nvPr>
            <p:ph type="body" sz="half" idx="2"/>
          </p:nvPr>
        </p:nvSpPr>
        <p:spPr>
          <a:xfrm>
            <a:off x="839788" y="2332892"/>
            <a:ext cx="4400427" cy="35360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7" name="Номер слайда 6">
            <a:extLst>
              <a:ext uri="{FF2B5EF4-FFF2-40B4-BE49-F238E27FC236}">
                <a16:creationId xmlns:a16="http://schemas.microsoft.com/office/drawing/2014/main" id="{5466E8BF-A0DD-6941-AFFB-A9CAA4BA8D47}"/>
              </a:ext>
            </a:extLst>
          </p:cNvPr>
          <p:cNvSpPr>
            <a:spLocks noGrp="1"/>
          </p:cNvSpPr>
          <p:nvPr>
            <p:ph type="sldNum" sz="quarter" idx="12"/>
          </p:nvPr>
        </p:nvSpPr>
        <p:spPr>
          <a:xfrm>
            <a:off x="3352800" y="6492875"/>
            <a:ext cx="2743200" cy="365125"/>
          </a:xfrm>
        </p:spPr>
        <p:txBody>
          <a:bodyPr/>
          <a:lstStyle/>
          <a:p>
            <a:fld id="{77B72592-4E1F-6946-9EE0-F90613AC352E}" type="slidenum">
              <a:rPr lang="ru-RU" smtClean="0"/>
              <a:t>‹#›</a:t>
            </a:fld>
            <a:endParaRPr lang="ru-RU" dirty="0"/>
          </a:p>
        </p:txBody>
      </p:sp>
    </p:spTree>
    <p:extLst>
      <p:ext uri="{BB962C8B-B14F-4D97-AF65-F5344CB8AC3E}">
        <p14:creationId xmlns:p14="http://schemas.microsoft.com/office/powerpoint/2010/main" val="696622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3AD34F-775D-564C-B573-6015238AAB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98F3BC9-3944-EC4E-923A-91CB05B9E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ABCADCFA-A2FB-1747-9B1A-9FAC8F2A3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18824-D73B-9243-912B-8704C7EC79FC}" type="datetimeFigureOut">
              <a:rPr lang="ru-RU" smtClean="0"/>
              <a:t>19.12.2020</a:t>
            </a:fld>
            <a:endParaRPr lang="ru-RU" dirty="0"/>
          </a:p>
        </p:txBody>
      </p:sp>
      <p:sp>
        <p:nvSpPr>
          <p:cNvPr id="5" name="Нижний колонтитул 4">
            <a:extLst>
              <a:ext uri="{FF2B5EF4-FFF2-40B4-BE49-F238E27FC236}">
                <a16:creationId xmlns:a16="http://schemas.microsoft.com/office/drawing/2014/main" id="{78DC0C06-31BE-724A-953A-C2CD6CBC7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id="{EE8ACC35-B5BB-F040-93F4-9EB4118EB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72592-4E1F-6946-9EE0-F90613AC352E}" type="slidenum">
              <a:rPr lang="ru-RU" smtClean="0"/>
              <a:t>‹#›</a:t>
            </a:fld>
            <a:endParaRPr lang="ru-RU" dirty="0"/>
          </a:p>
        </p:txBody>
      </p:sp>
    </p:spTree>
    <p:extLst>
      <p:ext uri="{BB962C8B-B14F-4D97-AF65-F5344CB8AC3E}">
        <p14:creationId xmlns:p14="http://schemas.microsoft.com/office/powerpoint/2010/main" val="4190925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3" r:id="rId5"/>
    <p:sldLayoutId id="2147483664" r:id="rId6"/>
    <p:sldLayoutId id="2147483652" r:id="rId7"/>
    <p:sldLayoutId id="2147483653" r:id="rId8"/>
    <p:sldLayoutId id="2147483657" r:id="rId9"/>
    <p:sldLayoutId id="2147483654" r:id="rId10"/>
    <p:sldLayoutId id="21474836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image" Target="../media/image30.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for-stydents.ru/details/kurs-obschey-himii.html" TargetMode="External"/><Relationship Id="rId2" Type="http://schemas.openxmlformats.org/officeDocument/2006/relationships/hyperlink" Target="http://www.iprbookshop.ru/analiticheskaya-ximiya-i-fiziko-ximicheskie-metodyi-analiza.-uchebnoe-posobie.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iprbookshop.ru/searchresults.html" TargetMode="External"/><Relationship Id="rId7" Type="http://schemas.openxmlformats.org/officeDocument/2006/relationships/image" Target="../media/image54.png"/><Relationship Id="rId2" Type="http://schemas.openxmlformats.org/officeDocument/2006/relationships/hyperlink" Target="http://www/Cemport.ru" TargetMode="External"/><Relationship Id="rId1" Type="http://schemas.openxmlformats.org/officeDocument/2006/relationships/slideLayout" Target="../slideLayouts/slideLayout2.xml"/><Relationship Id="rId6" Type="http://schemas.openxmlformats.org/officeDocument/2006/relationships/hyperlink" Target="https://studfile.net/preview/8189915/page:2/" TargetMode="External"/><Relationship Id="rId5" Type="http://schemas.openxmlformats.org/officeDocument/2006/relationships/hyperlink" Target="https://studfile.net/preview/6894166/page:6/" TargetMode="External"/><Relationship Id="rId4" Type="http://schemas.openxmlformats.org/officeDocument/2006/relationships/hyperlink" Target="http://www.computerlink.ru/node/6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631504" y="332656"/>
            <a:ext cx="9144000" cy="1080120"/>
          </a:xfrm>
          <a:solidFill>
            <a:schemeClr val="accent1">
              <a:lumMod val="90000"/>
              <a:lumOff val="10000"/>
              <a:alpha val="60000"/>
            </a:schemeClr>
          </a:solidFill>
        </p:spPr>
        <p:txBody>
          <a:bodyPr>
            <a:normAutofit fontScale="90000"/>
          </a:bodyPr>
          <a:lstStyle/>
          <a:p>
            <a:r>
              <a:rPr lang="ru-RU" i="1" dirty="0">
                <a:ln w="18415" cmpd="sng">
                  <a:solidFill>
                    <a:srgbClr val="FFFFFF"/>
                  </a:solidFill>
                  <a:prstDash val="solid"/>
                </a:ln>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Электрохимические процессы</a:t>
            </a:r>
            <a:br>
              <a:rPr lang="ru-RU"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br>
            <a:endParaRPr lang="ru-RU"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p:txBody>
      </p:sp>
      <p:pic>
        <p:nvPicPr>
          <p:cNvPr id="7" name="Picture 4" descr="E:\СОХРАНЕНИЕ ИНФОРМАЦИИ МОНОБЛОКА HP\Desktop\BKh.png">
            <a:extLst>
              <a:ext uri="{FF2B5EF4-FFF2-40B4-BE49-F238E27FC236}">
                <a16:creationId xmlns:a16="http://schemas.microsoft.com/office/drawing/2014/main" id="{0C266933-50BE-44CB-83A1-E9AD90D07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6480" y="4661299"/>
            <a:ext cx="1775520" cy="17755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4842AB-A248-45D2-8907-AAFBC61B7AE1}"/>
              </a:ext>
            </a:extLst>
          </p:cNvPr>
          <p:cNvSpPr txBox="1"/>
          <p:nvPr/>
        </p:nvSpPr>
        <p:spPr>
          <a:xfrm>
            <a:off x="6672064" y="4764229"/>
            <a:ext cx="4680520" cy="1569660"/>
          </a:xfrm>
          <a:prstGeom prst="rect">
            <a:avLst/>
          </a:prstGeom>
          <a:noFill/>
        </p:spPr>
        <p:txBody>
          <a:bodyPr wrap="square">
            <a:spAutoFit/>
          </a:bodyPr>
          <a:lstStyle/>
          <a:p>
            <a:r>
              <a:rPr lang="ru-RU" sz="2400" dirty="0">
                <a:solidFill>
                  <a:schemeClr val="bg1"/>
                </a:solidFill>
                <a:latin typeface="Times New Roman" panose="02020603050405020304" pitchFamily="18" charset="0"/>
                <a:cs typeface="Times New Roman" panose="02020603050405020304" pitchFamily="18" charset="0"/>
              </a:rPr>
              <a:t>Шитова Алена Сергеевна</a:t>
            </a:r>
          </a:p>
          <a:p>
            <a:r>
              <a:rPr lang="ru-RU" sz="2400" dirty="0">
                <a:solidFill>
                  <a:schemeClr val="bg1"/>
                </a:solidFill>
                <a:latin typeface="Times New Roman" panose="02020603050405020304" pitchFamily="18" charset="0"/>
                <a:cs typeface="Times New Roman" panose="02020603050405020304" pitchFamily="18" charset="0"/>
              </a:rPr>
              <a:t>Ассистент кафедры</a:t>
            </a:r>
          </a:p>
          <a:p>
            <a:r>
              <a:rPr lang="ru-RU" sz="2400" dirty="0">
                <a:solidFill>
                  <a:schemeClr val="bg1"/>
                </a:solidFill>
                <a:latin typeface="Times New Roman" panose="02020603050405020304" pitchFamily="18" charset="0"/>
                <a:cs typeface="Times New Roman" panose="02020603050405020304" pitchFamily="18" charset="0"/>
              </a:rPr>
              <a:t>теоретической и прикладной химии</a:t>
            </a:r>
          </a:p>
        </p:txBody>
      </p:sp>
    </p:spTree>
    <p:extLst>
      <p:ext uri="{BB962C8B-B14F-4D97-AF65-F5344CB8AC3E}">
        <p14:creationId xmlns:p14="http://schemas.microsoft.com/office/powerpoint/2010/main" val="4260325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59496" y="13648"/>
            <a:ext cx="9793088" cy="666590"/>
          </a:xfrm>
        </p:spPr>
        <p:txBody>
          <a:bodyPr>
            <a:noAutofit/>
          </a:bodyPr>
          <a:lstStyle/>
          <a:p>
            <a:r>
              <a:rPr lang="ru-RU" sz="3200" b="1" dirty="0">
                <a:latin typeface="Times New Roman" panose="02020603050405020304" pitchFamily="18" charset="0"/>
                <a:cs typeface="Times New Roman" panose="02020603050405020304" pitchFamily="18" charset="0"/>
              </a:rPr>
              <a:t>Работа гальванического элемента Даниэля - Якоби</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16077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415480" y="652700"/>
            <a:ext cx="9553826" cy="1054261"/>
          </a:xfrm>
        </p:spPr>
        <p:txBody>
          <a:bodyPr>
            <a:normAutofit fontScale="92500" lnSpcReduction="10000"/>
          </a:bodyPr>
          <a:lstStyle/>
          <a:p>
            <a:pPr marL="0" indent="0" algn="just">
              <a:buNone/>
            </a:pPr>
            <a:r>
              <a:rPr lang="ru-RU" dirty="0">
                <a:latin typeface="Times New Roman" panose="02020603050405020304" pitchFamily="18" charset="0"/>
                <a:cs typeface="Times New Roman" panose="02020603050405020304" pitchFamily="18" charset="0"/>
              </a:rPr>
              <a:t>Гальванический элемент Даниэля — Якоби (рис.1) состоит из медного и цинкового электродов, погруженных соответственно в растворы CuS04 и ZnS04.</a:t>
            </a:r>
          </a:p>
        </p:txBody>
      </p:sp>
      <p:pic>
        <p:nvPicPr>
          <p:cNvPr id="4" name="Рисунок 3"/>
          <p:cNvPicPr>
            <a:picLocks noChangeAspect="1"/>
          </p:cNvPicPr>
          <p:nvPr/>
        </p:nvPicPr>
        <p:blipFill>
          <a:blip r:embed="rId3"/>
          <a:stretch>
            <a:fillRect/>
          </a:stretch>
        </p:blipFill>
        <p:spPr>
          <a:xfrm>
            <a:off x="168997" y="1700494"/>
            <a:ext cx="4410075" cy="3895725"/>
          </a:xfrm>
          <a:prstGeom prst="rect">
            <a:avLst/>
          </a:prstGeom>
        </p:spPr>
      </p:pic>
      <p:sp>
        <p:nvSpPr>
          <p:cNvPr id="6" name="Прямоугольник 5"/>
          <p:cNvSpPr/>
          <p:nvPr/>
        </p:nvSpPr>
        <p:spPr>
          <a:xfrm>
            <a:off x="525319" y="5597415"/>
            <a:ext cx="4053753" cy="1200329"/>
          </a:xfrm>
          <a:prstGeom prst="rect">
            <a:avLst/>
          </a:prstGeom>
        </p:spPr>
        <p:txBody>
          <a:bodyPr wrap="square">
            <a:spAutoFit/>
          </a:bodyPr>
          <a:lstStyle/>
          <a:p>
            <a:pPr algn="ctr"/>
            <a:r>
              <a:rPr lang="ru-RU" dirty="0"/>
              <a:t>1 — медный электрод; 2 — цинковый электрод; 3 — раствор сульфата меди; 4 — раствор сульфата цинка;</a:t>
            </a:r>
          </a:p>
          <a:p>
            <a:pPr algn="ctr"/>
            <a:r>
              <a:rPr lang="ru-RU" dirty="0"/>
              <a:t> 5 — солевой мостик</a:t>
            </a:r>
          </a:p>
        </p:txBody>
      </p:sp>
      <p:sp>
        <p:nvSpPr>
          <p:cNvPr id="7" name="Прямоугольник 6"/>
          <p:cNvSpPr/>
          <p:nvPr/>
        </p:nvSpPr>
        <p:spPr>
          <a:xfrm>
            <a:off x="5303912" y="1530601"/>
            <a:ext cx="6768752" cy="3308598"/>
          </a:xfrm>
          <a:prstGeom prst="rect">
            <a:avLst/>
          </a:prstGeom>
          <a:ln w="19050">
            <a:solidFill>
              <a:schemeClr val="tx1">
                <a:lumMod val="90000"/>
                <a:lumOff val="10000"/>
              </a:schemeClr>
            </a:solidFill>
          </a:ln>
        </p:spPr>
        <p:txBody>
          <a:bodyPr wrap="square">
            <a:spAutoFit/>
          </a:bodyPr>
          <a:lstStyle/>
          <a:p>
            <a:r>
              <a:rPr lang="ru-RU" sz="1900" dirty="0">
                <a:latin typeface="Times New Roman" panose="02020603050405020304" pitchFamily="18" charset="0"/>
                <a:cs typeface="Times New Roman" panose="02020603050405020304" pitchFamily="18" charset="0"/>
              </a:rPr>
              <a:t>При разомкнутой цепи на обоих электродах устанавливаются равновесия:</a:t>
            </a:r>
          </a:p>
          <a:p>
            <a:r>
              <a:rPr lang="ru-RU" sz="1900" dirty="0">
                <a:latin typeface="Times New Roman" panose="02020603050405020304" pitchFamily="18" charset="0"/>
                <a:cs typeface="Times New Roman" panose="02020603050405020304" pitchFamily="18" charset="0"/>
              </a:rPr>
              <a:t>на цинковом электроде: </a:t>
            </a:r>
            <a:r>
              <a:rPr lang="ru-RU" sz="1900" dirty="0" err="1">
                <a:latin typeface="Times New Roman" panose="02020603050405020304" pitchFamily="18" charset="0"/>
                <a:cs typeface="Times New Roman" panose="02020603050405020304" pitchFamily="18" charset="0"/>
              </a:rPr>
              <a:t>Zn</a:t>
            </a:r>
            <a:r>
              <a:rPr lang="ru-RU" sz="1900" dirty="0">
                <a:latin typeface="Times New Roman" panose="02020603050405020304" pitchFamily="18" charset="0"/>
                <a:cs typeface="Times New Roman" panose="02020603050405020304" pitchFamily="18" charset="0"/>
              </a:rPr>
              <a:t>° - 2ё &lt;= </a:t>
            </a:r>
            <a:r>
              <a:rPr lang="ru-RU" sz="1900" dirty="0" err="1">
                <a:latin typeface="Times New Roman" panose="02020603050405020304" pitchFamily="18" charset="0"/>
                <a:cs typeface="Times New Roman" panose="02020603050405020304" pitchFamily="18" charset="0"/>
              </a:rPr>
              <a:t>Zn</a:t>
            </a:r>
            <a:r>
              <a:rPr lang="ru-RU" altLang="ru-RU" sz="1900" kern="0" baseline="30000" dirty="0">
                <a:solidFill>
                  <a:srgbClr val="002060"/>
                </a:solidFill>
                <a:latin typeface="Times New Roman" panose="02020603050405020304" pitchFamily="18" charset="0"/>
                <a:cs typeface="Times New Roman" panose="02020603050405020304" pitchFamily="18" charset="0"/>
              </a:rPr>
              <a:t> 2+</a:t>
            </a:r>
            <a:r>
              <a:rPr lang="ru-RU" altLang="ru-RU" sz="1900" kern="0" dirty="0">
                <a:solidFill>
                  <a:srgbClr val="002060"/>
                </a:solidFill>
                <a:latin typeface="Times New Roman" panose="02020603050405020304" pitchFamily="18" charset="0"/>
                <a:cs typeface="Times New Roman" panose="02020603050405020304" pitchFamily="18" charset="0"/>
              </a:rPr>
              <a:t> </a:t>
            </a:r>
            <a:endParaRPr lang="ru-RU" sz="1900" dirty="0">
              <a:latin typeface="Times New Roman" panose="02020603050405020304" pitchFamily="18" charset="0"/>
              <a:cs typeface="Times New Roman" panose="02020603050405020304" pitchFamily="18" charset="0"/>
            </a:endParaRPr>
          </a:p>
          <a:p>
            <a:r>
              <a:rPr lang="ru-RU" sz="1900" dirty="0">
                <a:latin typeface="Times New Roman" panose="02020603050405020304" pitchFamily="18" charset="0"/>
                <a:cs typeface="Times New Roman" panose="02020603050405020304" pitchFamily="18" charset="0"/>
              </a:rPr>
              <a:t>на медном электроде: Си0 - 2ё &lt;= Си</a:t>
            </a:r>
            <a:r>
              <a:rPr lang="ru-RU" altLang="ru-RU" sz="1900" kern="0" baseline="30000" dirty="0">
                <a:solidFill>
                  <a:srgbClr val="002060"/>
                </a:solidFill>
                <a:latin typeface="Times New Roman" panose="02020603050405020304" pitchFamily="18" charset="0"/>
                <a:cs typeface="Times New Roman" panose="02020603050405020304" pitchFamily="18" charset="0"/>
              </a:rPr>
              <a:t> 2+</a:t>
            </a:r>
            <a:r>
              <a:rPr lang="ru-RU" altLang="ru-RU" sz="1900" kern="0" dirty="0">
                <a:solidFill>
                  <a:srgbClr val="002060"/>
                </a:solidFill>
                <a:latin typeface="Times New Roman" panose="02020603050405020304" pitchFamily="18" charset="0"/>
                <a:cs typeface="Times New Roman" panose="02020603050405020304" pitchFamily="18" charset="0"/>
              </a:rPr>
              <a:t> </a:t>
            </a:r>
            <a:endParaRPr lang="ru-RU" sz="1900" dirty="0">
              <a:latin typeface="Times New Roman" panose="02020603050405020304" pitchFamily="18" charset="0"/>
              <a:cs typeface="Times New Roman" panose="02020603050405020304" pitchFamily="18" charset="0"/>
            </a:endParaRPr>
          </a:p>
          <a:p>
            <a:endParaRPr lang="ru-RU" sz="1900" dirty="0">
              <a:latin typeface="Times New Roman" panose="02020603050405020304" pitchFamily="18" charset="0"/>
              <a:cs typeface="Times New Roman" panose="02020603050405020304" pitchFamily="18" charset="0"/>
            </a:endParaRPr>
          </a:p>
          <a:p>
            <a:r>
              <a:rPr lang="ru-RU" sz="1900" dirty="0">
                <a:latin typeface="Times New Roman" panose="02020603050405020304" pitchFamily="18" charset="0"/>
                <a:cs typeface="Times New Roman" panose="02020603050405020304" pitchFamily="18" charset="0"/>
              </a:rPr>
              <a:t>При замыкании электродов металлическим проводником электроны оттуда, где их больше, будут переходить туда, где их меньше, т.е. от цинка к меди, и в цепи появится электрический ток. Равновесие на электродах нарушится. На цинке будет идти анодная реакция растворения цинка, а на меди — катодный процесс восстановления меди:</a:t>
            </a:r>
          </a:p>
        </p:txBody>
      </p:sp>
      <p:pic>
        <p:nvPicPr>
          <p:cNvPr id="8" name="Рисунок 7"/>
          <p:cNvPicPr>
            <a:picLocks noChangeAspect="1"/>
          </p:cNvPicPr>
          <p:nvPr/>
        </p:nvPicPr>
        <p:blipFill>
          <a:blip r:embed="rId4"/>
          <a:stretch>
            <a:fillRect/>
          </a:stretch>
        </p:blipFill>
        <p:spPr>
          <a:xfrm>
            <a:off x="8704052" y="4591088"/>
            <a:ext cx="2265253" cy="790479"/>
          </a:xfrm>
          <a:prstGeom prst="rect">
            <a:avLst/>
          </a:prstGeom>
          <a:ln>
            <a:solidFill>
              <a:schemeClr val="tx1">
                <a:lumMod val="90000"/>
                <a:lumOff val="10000"/>
              </a:schemeClr>
            </a:solidFill>
          </a:ln>
        </p:spPr>
      </p:pic>
      <p:sp>
        <p:nvSpPr>
          <p:cNvPr id="9" name="Прямоугольник 8"/>
          <p:cNvSpPr/>
          <p:nvPr/>
        </p:nvSpPr>
        <p:spPr>
          <a:xfrm>
            <a:off x="5303912" y="5520067"/>
            <a:ext cx="6768752" cy="677108"/>
          </a:xfrm>
          <a:prstGeom prst="rect">
            <a:avLst/>
          </a:prstGeom>
          <a:ln w="19050">
            <a:solidFill>
              <a:schemeClr val="tx1">
                <a:lumMod val="90000"/>
                <a:lumOff val="10000"/>
              </a:schemeClr>
            </a:solidFill>
          </a:ln>
        </p:spPr>
        <p:txBody>
          <a:bodyPr wrap="square">
            <a:spAutoFit/>
          </a:bodyPr>
          <a:lstStyle/>
          <a:p>
            <a:r>
              <a:rPr lang="ru-RU" sz="1900" dirty="0">
                <a:latin typeface="Times New Roman" panose="02020603050405020304" pitchFamily="18" charset="0"/>
                <a:cs typeface="Times New Roman" panose="02020603050405020304" pitchFamily="18" charset="0"/>
              </a:rPr>
              <a:t>Условно гальванический элемент записывают, разделяя металл и раствор одной вертикальной чертой, а растворы двумя:</a:t>
            </a:r>
          </a:p>
        </p:txBody>
      </p:sp>
      <p:pic>
        <p:nvPicPr>
          <p:cNvPr id="10" name="Рисунок 9"/>
          <p:cNvPicPr>
            <a:picLocks noChangeAspect="1"/>
          </p:cNvPicPr>
          <p:nvPr/>
        </p:nvPicPr>
        <p:blipFill>
          <a:blip r:embed="rId5"/>
          <a:stretch>
            <a:fillRect/>
          </a:stretch>
        </p:blipFill>
        <p:spPr>
          <a:xfrm>
            <a:off x="8246902" y="6197175"/>
            <a:ext cx="3333750" cy="581025"/>
          </a:xfrm>
          <a:prstGeom prst="rect">
            <a:avLst/>
          </a:prstGeom>
          <a:ln>
            <a:solidFill>
              <a:schemeClr val="tx1">
                <a:lumMod val="90000"/>
                <a:lumOff val="10000"/>
              </a:schemeClr>
            </a:solidFill>
          </a:ln>
        </p:spPr>
      </p:pic>
    </p:spTree>
    <p:extLst>
      <p:ext uri="{BB962C8B-B14F-4D97-AF65-F5344CB8AC3E}">
        <p14:creationId xmlns:p14="http://schemas.microsoft.com/office/powerpoint/2010/main" val="198754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75520" y="116632"/>
            <a:ext cx="9362255" cy="608689"/>
          </a:xfrm>
        </p:spPr>
        <p:txBody>
          <a:bodyPr>
            <a:normAutofit/>
          </a:bodyPr>
          <a:lstStyle/>
          <a:p>
            <a:r>
              <a:rPr lang="ru-RU" sz="3200" dirty="0">
                <a:latin typeface="Times New Roman" panose="02020603050405020304" pitchFamily="18" charset="0"/>
                <a:cs typeface="Times New Roman" panose="02020603050405020304" pitchFamily="18" charset="0"/>
              </a:rPr>
              <a:t>Работа гальванического элемента Даниэля - Якоби</a:t>
            </a:r>
          </a:p>
        </p:txBody>
      </p:sp>
      <p:sp>
        <p:nvSpPr>
          <p:cNvPr id="3" name="Объект 2"/>
          <p:cNvSpPr>
            <a:spLocks noGrp="1"/>
          </p:cNvSpPr>
          <p:nvPr>
            <p:ph idx="1"/>
          </p:nvPr>
        </p:nvSpPr>
        <p:spPr>
          <a:xfrm>
            <a:off x="119336" y="1534277"/>
            <a:ext cx="11953328" cy="3982955"/>
          </a:xfrm>
          <a:ln>
            <a:solidFill>
              <a:schemeClr val="tx1">
                <a:lumMod val="90000"/>
                <a:lumOff val="10000"/>
              </a:schemeClr>
            </a:solidFill>
          </a:ln>
        </p:spPr>
        <p:txBody>
          <a:bodyPr>
            <a:noAutofit/>
          </a:bodyPr>
          <a:lstStyle/>
          <a:p>
            <a:pPr marL="0" indent="0">
              <a:buNone/>
            </a:pPr>
            <a:r>
              <a:rPr lang="ru-RU" sz="2400" dirty="0">
                <a:latin typeface="Times New Roman" panose="02020603050405020304" pitchFamily="18" charset="0"/>
                <a:cs typeface="Times New Roman" panose="02020603050405020304" pitchFamily="18" charset="0"/>
              </a:rPr>
              <a:t>При работе гальванического элемента у цинкового электрода происходит увеличение концентрации </a:t>
            </a:r>
            <a:r>
              <a:rPr lang="ru-RU" sz="2400" dirty="0" err="1">
                <a:latin typeface="Times New Roman" panose="02020603050405020304" pitchFamily="18" charset="0"/>
                <a:cs typeface="Times New Roman" panose="02020603050405020304" pitchFamily="18" charset="0"/>
              </a:rPr>
              <a:t>Zn</a:t>
            </a:r>
            <a:r>
              <a:rPr lang="ru-RU" altLang="ru-RU" sz="2400" kern="0" baseline="30000" dirty="0">
                <a:solidFill>
                  <a:srgbClr val="002060"/>
                </a:solidFill>
                <a:latin typeface="Times New Roman"/>
              </a:rPr>
              <a:t> 2+</a:t>
            </a:r>
            <a:r>
              <a:rPr lang="ru-RU" sz="2400" dirty="0">
                <a:latin typeface="Times New Roman" panose="02020603050405020304" pitchFamily="18" charset="0"/>
                <a:cs typeface="Times New Roman" panose="02020603050405020304" pitchFamily="18" charset="0"/>
              </a:rPr>
              <a:t>, а у медного — уменьшение Си</a:t>
            </a:r>
            <a:r>
              <a:rPr lang="ru-RU" altLang="ru-RU" sz="2400" kern="0" baseline="30000" dirty="0">
                <a:solidFill>
                  <a:srgbClr val="002060"/>
                </a:solidFill>
                <a:latin typeface="Times New Roman"/>
              </a:rPr>
              <a:t> 2+</a:t>
            </a:r>
            <a:r>
              <a:rPr lang="ru-RU" sz="2400" dirty="0">
                <a:latin typeface="Times New Roman" panose="02020603050405020304" pitchFamily="18" charset="0"/>
                <a:cs typeface="Times New Roman" panose="02020603050405020304" pitchFamily="18" charset="0"/>
              </a:rPr>
              <a:t>. Соотношение катион-анион в растворах нарушается. Растворы CuS04 и </a:t>
            </a:r>
            <a:r>
              <a:rPr lang="ru-RU" sz="2400" dirty="0" err="1">
                <a:latin typeface="Times New Roman" panose="02020603050405020304" pitchFamily="18" charset="0"/>
                <a:cs typeface="Times New Roman" panose="02020603050405020304" pitchFamily="18" charset="0"/>
              </a:rPr>
              <a:t>ZnSO</a:t>
            </a:r>
            <a:r>
              <a:rPr lang="ru-RU" sz="2400" dirty="0">
                <a:latin typeface="Times New Roman" panose="02020603050405020304" pitchFamily="18" charset="0"/>
                <a:cs typeface="Times New Roman" panose="02020603050405020304" pitchFamily="18" charset="0"/>
              </a:rPr>
              <a:t>/4 соединены между собой солевым мостиком — стеклянной трубкой с насыщенным раствором КС1. Так как раствор должен оставаться </a:t>
            </a:r>
            <a:r>
              <a:rPr lang="ru-RU" sz="2400" dirty="0" err="1">
                <a:latin typeface="Times New Roman" panose="02020603050405020304" pitchFamily="18" charset="0"/>
                <a:cs typeface="Times New Roman" panose="02020603050405020304" pitchFamily="18" charset="0"/>
              </a:rPr>
              <a:t>электронейтральным</a:t>
            </a:r>
            <a:r>
              <a:rPr lang="ru-RU" sz="2400" dirty="0">
                <a:latin typeface="Times New Roman" panose="02020603050405020304" pitchFamily="18" charset="0"/>
                <a:cs typeface="Times New Roman" panose="02020603050405020304" pitchFamily="18" charset="0"/>
              </a:rPr>
              <a:t>, то через солевой мостик происходит переход анионов из раствора, где их больше, в раствор, где их меньше.</a:t>
            </a:r>
          </a:p>
          <a:p>
            <a:pPr marL="0" indent="0">
              <a:buNone/>
            </a:pPr>
            <a:r>
              <a:rPr lang="ru-RU" sz="2400" dirty="0">
                <a:latin typeface="Times New Roman" panose="02020603050405020304" pitchFamily="18" charset="0"/>
                <a:cs typeface="Times New Roman" panose="02020603050405020304" pitchFamily="18" charset="0"/>
              </a:rPr>
              <a:t>Вследствие химических процессов в гальваническом элементе возникает движение электронов во внешней цепи и ионов внутри гальванического элемента, т.е. электрический ток, поэтому суммарная химическая реакция, протекающая в гальваническом элементе, называется образующей ток. </a:t>
            </a:r>
            <a:r>
              <a:rPr lang="ru-RU" sz="2400" dirty="0" err="1">
                <a:latin typeface="Times New Roman" panose="02020603050405020304" pitchFamily="18" charset="0"/>
                <a:cs typeface="Times New Roman" panose="02020603050405020304" pitchFamily="18" charset="0"/>
              </a:rPr>
              <a:t>Токообразующей</a:t>
            </a:r>
            <a:r>
              <a:rPr lang="ru-RU" sz="2400" dirty="0">
                <a:latin typeface="Times New Roman" panose="02020603050405020304" pitchFamily="18" charset="0"/>
                <a:cs typeface="Times New Roman" panose="02020603050405020304" pitchFamily="18" charset="0"/>
              </a:rPr>
              <a:t> реакцией в элементе Даниэля — Якоби является реакция</a:t>
            </a:r>
          </a:p>
        </p:txBody>
      </p:sp>
      <p:pic>
        <p:nvPicPr>
          <p:cNvPr id="5" name="Рисунок 4"/>
          <p:cNvPicPr>
            <a:picLocks noChangeAspect="1"/>
          </p:cNvPicPr>
          <p:nvPr/>
        </p:nvPicPr>
        <p:blipFill>
          <a:blip r:embed="rId2"/>
          <a:stretch>
            <a:fillRect/>
          </a:stretch>
        </p:blipFill>
        <p:spPr>
          <a:xfrm>
            <a:off x="6541771" y="5305062"/>
            <a:ext cx="4612908" cy="553549"/>
          </a:xfrm>
          <a:prstGeom prst="rect">
            <a:avLst/>
          </a:prstGeom>
          <a:ln>
            <a:solidFill>
              <a:schemeClr val="tx1">
                <a:lumMod val="90000"/>
                <a:lumOff val="10000"/>
              </a:schemeClr>
            </a:solidFill>
          </a:ln>
        </p:spPr>
      </p:pic>
    </p:spTree>
    <p:extLst>
      <p:ext uri="{BB962C8B-B14F-4D97-AF65-F5344CB8AC3E}">
        <p14:creationId xmlns:p14="http://schemas.microsoft.com/office/powerpoint/2010/main" val="93201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75520" y="116632"/>
            <a:ext cx="9362255" cy="608689"/>
          </a:xfrm>
        </p:spPr>
        <p:txBody>
          <a:bodyPr>
            <a:normAutofit/>
          </a:bodyPr>
          <a:lstStyle/>
          <a:p>
            <a:r>
              <a:rPr lang="ru-RU" sz="3200" dirty="0">
                <a:latin typeface="Times New Roman" panose="02020603050405020304" pitchFamily="18" charset="0"/>
                <a:cs typeface="Times New Roman" panose="02020603050405020304" pitchFamily="18" charset="0"/>
              </a:rPr>
              <a:t>Работа гальванического элемента Даниэля - Якоби</a:t>
            </a:r>
          </a:p>
        </p:txBody>
      </p:sp>
      <p:sp>
        <p:nvSpPr>
          <p:cNvPr id="6" name="Прямоугольник 5"/>
          <p:cNvSpPr/>
          <p:nvPr/>
        </p:nvSpPr>
        <p:spPr>
          <a:xfrm>
            <a:off x="151121" y="1628800"/>
            <a:ext cx="11953328" cy="1938992"/>
          </a:xfrm>
          <a:prstGeom prst="rect">
            <a:avLst/>
          </a:prstGeom>
          <a:ln>
            <a:solidFill>
              <a:schemeClr val="tx1">
                <a:lumMod val="90000"/>
                <a:lumOff val="10000"/>
              </a:schemeClr>
            </a:solidFill>
          </a:ln>
        </p:spPr>
        <p:txBody>
          <a:bodyPr wrap="square">
            <a:spAutoFit/>
          </a:bodyPr>
          <a:lstStyle/>
          <a:p>
            <a:pPr algn="just"/>
            <a:r>
              <a:rPr lang="ru-RU" sz="2400" dirty="0">
                <a:latin typeface="Times New Roman" panose="02020603050405020304" pitchFamily="18" charset="0"/>
                <a:cs typeface="Times New Roman" panose="02020603050405020304" pitchFamily="18" charset="0"/>
              </a:rPr>
              <a:t>Максимальная работа, которую может совершить гальванический элемент благодаря протеканию самопроизвольной окислительно-восстановительной реакции, определяется уменьшением энергии Гиббса:</a:t>
            </a:r>
          </a:p>
          <a:p>
            <a:pPr algn="just"/>
            <a:r>
              <a:rPr lang="ru-RU" sz="2400" dirty="0">
                <a:latin typeface="Times New Roman" panose="02020603050405020304" pitchFamily="18" charset="0"/>
                <a:cs typeface="Times New Roman" panose="02020603050405020304" pitchFamily="18" charset="0"/>
              </a:rPr>
              <a:t>где г — электродвижущая сила (ЭДС) элемента; п — число электронов, участвующих в электрохимической реакции; F — число Фарадея.</a:t>
            </a:r>
          </a:p>
        </p:txBody>
      </p:sp>
      <p:pic>
        <p:nvPicPr>
          <p:cNvPr id="7" name="Рисунок 6"/>
          <p:cNvPicPr>
            <a:picLocks noChangeAspect="1"/>
          </p:cNvPicPr>
          <p:nvPr/>
        </p:nvPicPr>
        <p:blipFill rotWithShape="1">
          <a:blip r:embed="rId2"/>
          <a:srcRect r="58481" b="-16306"/>
          <a:stretch/>
        </p:blipFill>
        <p:spPr>
          <a:xfrm>
            <a:off x="7392144" y="3330474"/>
            <a:ext cx="2871464" cy="717866"/>
          </a:xfrm>
          <a:prstGeom prst="rect">
            <a:avLst/>
          </a:prstGeom>
          <a:ln>
            <a:solidFill>
              <a:schemeClr val="tx1">
                <a:lumMod val="90000"/>
                <a:lumOff val="10000"/>
              </a:schemeClr>
            </a:solidFill>
          </a:ln>
        </p:spPr>
      </p:pic>
      <p:sp>
        <p:nvSpPr>
          <p:cNvPr id="9" name="Прямоугольник 8"/>
          <p:cNvSpPr/>
          <p:nvPr/>
        </p:nvSpPr>
        <p:spPr>
          <a:xfrm>
            <a:off x="151121" y="4629035"/>
            <a:ext cx="11969220" cy="1200329"/>
          </a:xfrm>
          <a:prstGeom prst="rect">
            <a:avLst/>
          </a:prstGeom>
          <a:ln>
            <a:solidFill>
              <a:schemeClr val="tx1">
                <a:lumMod val="90000"/>
                <a:lumOff val="10000"/>
              </a:schemeClr>
            </a:solidFill>
          </a:ln>
        </p:spPr>
        <p:txBody>
          <a:bodyPr wrap="square">
            <a:spAutoFit/>
          </a:bodyPr>
          <a:lstStyle/>
          <a:p>
            <a:pPr algn="just"/>
            <a:r>
              <a:rPr lang="ru-RU" sz="2400" dirty="0">
                <a:latin typeface="Times New Roman" panose="02020603050405020304" pitchFamily="18" charset="0"/>
                <a:cs typeface="Times New Roman" panose="02020603050405020304" pitchFamily="18" charset="0"/>
              </a:rPr>
              <a:t>Так как в элементе протекает самопроизвольный процесс (Д G &lt; 0), то ЭДС является положительной величиной. Электродвижущей силой элемента называется разность электродных потенциалов катода и анода:</a:t>
            </a:r>
          </a:p>
        </p:txBody>
      </p:sp>
      <p:pic>
        <p:nvPicPr>
          <p:cNvPr id="10" name="Рисунок 9"/>
          <p:cNvPicPr>
            <a:picLocks noChangeAspect="1"/>
          </p:cNvPicPr>
          <p:nvPr/>
        </p:nvPicPr>
        <p:blipFill rotWithShape="1">
          <a:blip r:embed="rId3"/>
          <a:srcRect l="2391" t="1" r="50359" b="2109"/>
          <a:stretch/>
        </p:blipFill>
        <p:spPr>
          <a:xfrm>
            <a:off x="7455296" y="5661248"/>
            <a:ext cx="2808312" cy="601886"/>
          </a:xfrm>
          <a:prstGeom prst="rect">
            <a:avLst/>
          </a:prstGeom>
          <a:ln>
            <a:solidFill>
              <a:schemeClr val="tx1">
                <a:lumMod val="90000"/>
                <a:lumOff val="10000"/>
              </a:schemeClr>
            </a:solidFill>
          </a:ln>
        </p:spPr>
      </p:pic>
    </p:spTree>
    <p:extLst>
      <p:ext uri="{BB962C8B-B14F-4D97-AF65-F5344CB8AC3E}">
        <p14:creationId xmlns:p14="http://schemas.microsoft.com/office/powerpoint/2010/main" val="54839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6"/>
            <a:ext cx="8566487" cy="1314661"/>
          </a:xfrm>
        </p:spPr>
        <p:txBody>
          <a:bodyPr>
            <a:normAutofit/>
          </a:bodyPr>
          <a:lstStyle/>
          <a:p>
            <a:r>
              <a:rPr lang="ru-RU" sz="3600" b="1" dirty="0">
                <a:latin typeface="Times New Roman" panose="02020603050405020304" pitchFamily="18" charset="0"/>
                <a:cs typeface="Times New Roman" panose="02020603050405020304" pitchFamily="18" charset="0"/>
              </a:rPr>
              <a:t>Двойной электрический слой на границе металл — раствор</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307480"/>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191344" y="1508632"/>
            <a:ext cx="5611977" cy="3360528"/>
          </a:xfrm>
          <a:prstGeom prst="rect">
            <a:avLst/>
          </a:prstGeom>
        </p:spPr>
      </p:pic>
      <p:sp>
        <p:nvSpPr>
          <p:cNvPr id="6" name="Прямоугольник 5"/>
          <p:cNvSpPr/>
          <p:nvPr/>
        </p:nvSpPr>
        <p:spPr>
          <a:xfrm>
            <a:off x="0" y="4787860"/>
            <a:ext cx="6023992" cy="1938992"/>
          </a:xfrm>
          <a:prstGeom prst="rect">
            <a:avLst/>
          </a:prstGeom>
        </p:spPr>
        <p:txBody>
          <a:bodyPr wrap="square">
            <a:spAutoFit/>
          </a:bodyPr>
          <a:lstStyle/>
          <a:p>
            <a:pPr algn="ctr"/>
            <a:r>
              <a:rPr lang="ru-RU" sz="2000" dirty="0">
                <a:latin typeface="Times New Roman" panose="02020603050405020304" pitchFamily="18" charset="0"/>
                <a:cs typeface="Times New Roman" panose="02020603050405020304" pitchFamily="18" charset="0"/>
              </a:rPr>
              <a:t>Двойной электрический слой: а) структура ДЭС; б) изменение потенциала по мере удаления от поверхности металла: ε – электродный потенциал, х – расстояние от поверхности металла, ε0 – стандартный электродный потенциал, δ – толщина адсорбционного слоя, λ – толщина диффузного слоя</a:t>
            </a:r>
          </a:p>
        </p:txBody>
      </p:sp>
      <p:pic>
        <p:nvPicPr>
          <p:cNvPr id="7" name="Рисунок 6"/>
          <p:cNvPicPr>
            <a:picLocks noChangeAspect="1"/>
          </p:cNvPicPr>
          <p:nvPr/>
        </p:nvPicPr>
        <p:blipFill>
          <a:blip r:embed="rId4"/>
          <a:stretch>
            <a:fillRect/>
          </a:stretch>
        </p:blipFill>
        <p:spPr>
          <a:xfrm>
            <a:off x="6193083" y="1554398"/>
            <a:ext cx="5486876" cy="3122961"/>
          </a:xfrm>
          <a:prstGeom prst="rect">
            <a:avLst/>
          </a:prstGeom>
          <a:ln>
            <a:solidFill>
              <a:schemeClr val="tx1">
                <a:lumMod val="90000"/>
                <a:lumOff val="10000"/>
              </a:schemeClr>
            </a:solidFill>
          </a:ln>
        </p:spPr>
      </p:pic>
      <p:sp>
        <p:nvSpPr>
          <p:cNvPr id="8" name="Прямоугольник 7"/>
          <p:cNvSpPr/>
          <p:nvPr/>
        </p:nvSpPr>
        <p:spPr>
          <a:xfrm>
            <a:off x="6205702" y="5080327"/>
            <a:ext cx="5492723" cy="1631216"/>
          </a:xfrm>
          <a:prstGeom prst="rect">
            <a:avLst/>
          </a:prstGeom>
        </p:spPr>
        <p:txBody>
          <a:bodyPr wrap="square">
            <a:spAutoFit/>
          </a:bodyPr>
          <a:lstStyle/>
          <a:p>
            <a:pPr algn="ctr"/>
            <a:r>
              <a:rPr lang="ru-RU" sz="2000" dirty="0">
                <a:latin typeface="Times New Roman" panose="02020603050405020304" pitchFamily="18" charset="0"/>
                <a:cs typeface="Times New Roman" panose="02020603050405020304" pitchFamily="18" charset="0"/>
              </a:rPr>
              <a:t>Возникновение двойного электрического слоя в системе металл-электролит: а) активный металл; б) малоактивный </a:t>
            </a:r>
            <a:r>
              <a:rPr lang="ru-RU" sz="2000" dirty="0" err="1">
                <a:latin typeface="Times New Roman" panose="02020603050405020304" pitchFamily="18" charset="0"/>
                <a:cs typeface="Times New Roman" panose="02020603050405020304" pitchFamily="18" charset="0"/>
              </a:rPr>
              <a:t>металл;в</a:t>
            </a:r>
            <a:r>
              <a:rPr lang="ru-RU" sz="2000" dirty="0">
                <a:latin typeface="Times New Roman" panose="02020603050405020304" pitchFamily="18" charset="0"/>
                <a:cs typeface="Times New Roman" panose="02020603050405020304" pitchFamily="18" charset="0"/>
              </a:rPr>
              <a:t>) уменьшение потенциала по мере удаления от пластинки на расстояние r</a:t>
            </a:r>
          </a:p>
        </p:txBody>
      </p:sp>
    </p:spTree>
    <p:extLst>
      <p:ext uri="{BB962C8B-B14F-4D97-AF65-F5344CB8AC3E}">
        <p14:creationId xmlns:p14="http://schemas.microsoft.com/office/powerpoint/2010/main" val="1546619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fontScale="90000"/>
          </a:bodyPr>
          <a:lstStyle/>
          <a:p>
            <a:r>
              <a:rPr lang="ru-RU" b="1" dirty="0">
                <a:latin typeface="Times New Roman" panose="02020603050405020304" pitchFamily="18" charset="0"/>
                <a:cs typeface="Times New Roman" panose="02020603050405020304" pitchFamily="18" charset="0"/>
              </a:rPr>
              <a:t>Правила составления схемы электрохимической системы (цепи)</a:t>
            </a:r>
            <a:br>
              <a:rPr lang="ru-RU" b="1" dirty="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307480"/>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223682" y="1530175"/>
            <a:ext cx="11776973" cy="4090255"/>
          </a:xfrm>
        </p:spPr>
        <p:txBody>
          <a:bodyPr>
            <a:normAutofit fontScale="92500" lnSpcReduction="10000"/>
          </a:bodyPr>
          <a:lstStyle/>
          <a:p>
            <a:pPr marL="0" indent="0">
              <a:buNone/>
            </a:pPr>
            <a:r>
              <a:rPr lang="ru-RU" dirty="0"/>
              <a:t>При схематической записи электрохимической цепи слева располагают анод, справа — катод.</a:t>
            </a:r>
          </a:p>
          <a:p>
            <a:pPr marL="0" indent="0">
              <a:buNone/>
            </a:pPr>
            <a:r>
              <a:rPr lang="ru-RU" dirty="0"/>
              <a:t>Границу раздела между фазами изображают вертикальной чертой.</a:t>
            </a:r>
          </a:p>
          <a:p>
            <a:pPr marL="0" indent="0">
              <a:buNone/>
            </a:pPr>
            <a:r>
              <a:rPr lang="ru-RU" dirty="0"/>
              <a:t>Пунктирными чертами разделяют границы контактирующих растворов – это подчеркивает что на границе раздела происходит скачок потенциала.</a:t>
            </a:r>
          </a:p>
          <a:p>
            <a:pPr marL="0" indent="0">
              <a:buNone/>
            </a:pPr>
            <a:r>
              <a:rPr lang="ru-RU" dirty="0"/>
              <a:t>Если используется солевой мостик, то скачок потенциала на границе растворов сведен к минимуму – его обозначают двумя вертикальными чертами.</a:t>
            </a:r>
          </a:p>
          <a:p>
            <a:pPr marL="0" indent="0">
              <a:buNone/>
            </a:pPr>
            <a:r>
              <a:rPr lang="ru-RU" dirty="0"/>
              <a:t> </a:t>
            </a:r>
          </a:p>
          <a:p>
            <a:pPr marL="0" indent="0">
              <a:buNone/>
            </a:pPr>
            <a:r>
              <a:rPr lang="ru-RU" dirty="0"/>
              <a:t>Пример:</a:t>
            </a:r>
          </a:p>
          <a:p>
            <a:pPr marL="0" indent="0" algn="ctr">
              <a:buNone/>
            </a:pPr>
            <a:r>
              <a:rPr lang="ru-RU" dirty="0" err="1"/>
              <a:t>Zn</a:t>
            </a:r>
            <a:r>
              <a:rPr lang="ru-RU" dirty="0"/>
              <a:t>| </a:t>
            </a:r>
            <a:r>
              <a:rPr lang="ru-RU" dirty="0" err="1"/>
              <a:t>Zn</a:t>
            </a:r>
            <a:r>
              <a:rPr lang="ru-RU" altLang="ru-RU" sz="1400" kern="0" baseline="30000" dirty="0">
                <a:solidFill>
                  <a:srgbClr val="000000"/>
                </a:solidFill>
                <a:latin typeface="Times New Roman"/>
              </a:rPr>
              <a:t> </a:t>
            </a:r>
            <a:r>
              <a:rPr lang="ru-RU" altLang="ru-RU" sz="3000" kern="0" baseline="30000" dirty="0">
                <a:solidFill>
                  <a:srgbClr val="002060"/>
                </a:solidFill>
                <a:latin typeface="Times New Roman"/>
              </a:rPr>
              <a:t>2+</a:t>
            </a:r>
            <a:r>
              <a:rPr lang="ru-RU" altLang="ru-RU" sz="3000" kern="0" dirty="0">
                <a:solidFill>
                  <a:srgbClr val="002060"/>
                </a:solidFill>
                <a:latin typeface="Times New Roman"/>
              </a:rPr>
              <a:t> </a:t>
            </a:r>
            <a:r>
              <a:rPr lang="ru-RU" dirty="0"/>
              <a:t>| | </a:t>
            </a:r>
            <a:r>
              <a:rPr lang="ru-RU" dirty="0" err="1"/>
              <a:t>Cu</a:t>
            </a:r>
            <a:r>
              <a:rPr lang="ru-RU" altLang="ru-RU" sz="3000" kern="0" baseline="30000" dirty="0">
                <a:solidFill>
                  <a:srgbClr val="002060"/>
                </a:solidFill>
                <a:latin typeface="Times New Roman"/>
              </a:rPr>
              <a:t> 2+</a:t>
            </a:r>
            <a:r>
              <a:rPr lang="ru-RU" altLang="ru-RU" sz="3000" kern="0" dirty="0">
                <a:solidFill>
                  <a:srgbClr val="002060"/>
                </a:solidFill>
                <a:latin typeface="Times New Roman"/>
              </a:rPr>
              <a:t> </a:t>
            </a:r>
            <a:r>
              <a:rPr lang="ru-RU" dirty="0"/>
              <a:t>| </a:t>
            </a:r>
            <a:r>
              <a:rPr lang="ru-RU" dirty="0" err="1"/>
              <a:t>Cu</a:t>
            </a:r>
            <a:endParaRPr lang="ru-RU" dirty="0"/>
          </a:p>
          <a:p>
            <a:pPr marL="0" indent="0">
              <a:buNone/>
            </a:pPr>
            <a:endParaRPr lang="ru-RU" dirty="0"/>
          </a:p>
        </p:txBody>
      </p:sp>
    </p:spTree>
    <p:extLst>
      <p:ext uri="{BB962C8B-B14F-4D97-AF65-F5344CB8AC3E}">
        <p14:creationId xmlns:p14="http://schemas.microsoft.com/office/powerpoint/2010/main" val="416396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666589"/>
          </a:xfrm>
        </p:spPr>
        <p:txBody>
          <a:bodyPr>
            <a:normAutofit/>
          </a:bodyPr>
          <a:lstStyle/>
          <a:p>
            <a:r>
              <a:rPr lang="ru-RU" sz="3600" b="1" dirty="0">
                <a:latin typeface="Times New Roman" panose="02020603050405020304" pitchFamily="18" charset="0"/>
                <a:cs typeface="Times New Roman" panose="02020603050405020304" pitchFamily="18" charset="0"/>
              </a:rPr>
              <a:t>Водородный электрод</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8381"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361873" y="1484784"/>
            <a:ext cx="3115326" cy="3029975"/>
          </a:xfrm>
          <a:prstGeom prst="rect">
            <a:avLst/>
          </a:prstGeom>
        </p:spPr>
      </p:pic>
      <p:sp>
        <p:nvSpPr>
          <p:cNvPr id="6" name="Прямоугольник 5"/>
          <p:cNvSpPr/>
          <p:nvPr/>
        </p:nvSpPr>
        <p:spPr>
          <a:xfrm>
            <a:off x="3717167" y="1000650"/>
            <a:ext cx="8471340" cy="3785652"/>
          </a:xfrm>
          <a:prstGeom prst="rect">
            <a:avLst/>
          </a:prstGeom>
        </p:spPr>
        <p:txBody>
          <a:bodyPr wrap="square">
            <a:spAutoFit/>
          </a:bodyPr>
          <a:lstStyle/>
          <a:p>
            <a:pPr algn="just"/>
            <a:r>
              <a:rPr lang="ru-RU" sz="2400" b="1" i="1" dirty="0">
                <a:latin typeface="Times New Roman" panose="02020603050405020304" pitchFamily="18" charset="0"/>
                <a:cs typeface="Times New Roman" panose="02020603050405020304" pitchFamily="18" charset="0"/>
              </a:rPr>
              <a:t>Стандартный водородный электрод </a:t>
            </a:r>
            <a:r>
              <a:rPr lang="ru-RU" sz="2400" dirty="0">
                <a:latin typeface="Times New Roman" panose="02020603050405020304" pitchFamily="18" charset="0"/>
                <a:cs typeface="Times New Roman" panose="02020603050405020304" pitchFamily="18" charset="0"/>
              </a:rPr>
              <a:t>— электрод, использующийся в качестве электрода сравнения при различных электрохимических измерениях и в гальванических элементах. Стандартный водородный электрод представляет собой платиновую пластинку, покрытую платиновой чернью, на которую подается газообразный водород с давлением в 1 атм. и погруженную в водный раствор, содержащий ионы водорода с активностью равной 1. Потенциал стандартного водородного электрода при стандартных условиях (101 325 Па, 298 К) принят равным 0.</a:t>
            </a:r>
          </a:p>
        </p:txBody>
      </p:sp>
      <p:sp>
        <p:nvSpPr>
          <p:cNvPr id="7" name="Прямоугольник 6"/>
          <p:cNvSpPr/>
          <p:nvPr/>
        </p:nvSpPr>
        <p:spPr>
          <a:xfrm>
            <a:off x="4563030" y="4786116"/>
            <a:ext cx="6779614" cy="384721"/>
          </a:xfrm>
          <a:prstGeom prst="rect">
            <a:avLst/>
          </a:prstGeom>
          <a:ln>
            <a:solidFill>
              <a:schemeClr val="tx1">
                <a:lumMod val="90000"/>
                <a:lumOff val="10000"/>
              </a:schemeClr>
            </a:solidFill>
          </a:ln>
        </p:spPr>
        <p:txBody>
          <a:bodyPr wrap="square">
            <a:spAutoFit/>
          </a:bodyPr>
          <a:lstStyle/>
          <a:p>
            <a:pPr lvl="0"/>
            <a:r>
              <a:rPr lang="ru-RU" sz="1900" dirty="0">
                <a:latin typeface="Times New Roman" panose="02020603050405020304" pitchFamily="18" charset="0"/>
                <a:cs typeface="Times New Roman" panose="02020603050405020304" pitchFamily="18" charset="0"/>
              </a:rPr>
              <a:t> H</a:t>
            </a:r>
            <a:r>
              <a:rPr lang="ru-RU" sz="1400" dirty="0">
                <a:latin typeface="Times New Roman" panose="02020603050405020304" pitchFamily="18" charset="0"/>
                <a:cs typeface="Times New Roman" panose="02020603050405020304" pitchFamily="18" charset="0"/>
              </a:rPr>
              <a:t>2</a:t>
            </a:r>
            <a:r>
              <a:rPr lang="ru-RU" sz="1900" dirty="0">
                <a:latin typeface="Times New Roman" panose="02020603050405020304" pitchFamily="18" charset="0"/>
                <a:cs typeface="Times New Roman" panose="02020603050405020304" pitchFamily="18" charset="0"/>
              </a:rPr>
              <a:t>(газ) ↔ 2H(адсорбированный платиной) ↔ 2H</a:t>
            </a:r>
            <a:r>
              <a:rPr lang="ru-RU" sz="1400" dirty="0">
                <a:latin typeface="Times New Roman" panose="02020603050405020304" pitchFamily="18" charset="0"/>
                <a:cs typeface="Times New Roman" panose="02020603050405020304" pitchFamily="18" charset="0"/>
              </a:rPr>
              <a:t>3</a:t>
            </a:r>
            <a:r>
              <a:rPr lang="ru-RU" sz="1900" dirty="0">
                <a:latin typeface="Times New Roman" panose="02020603050405020304" pitchFamily="18" charset="0"/>
                <a:cs typeface="Times New Roman" panose="02020603050405020304" pitchFamily="18" charset="0"/>
              </a:rPr>
              <a:t>O</a:t>
            </a:r>
            <a:r>
              <a:rPr lang="ru-RU" altLang="ru-RU" sz="1900" kern="0" baseline="30000" dirty="0">
                <a:solidFill>
                  <a:srgbClr val="002060"/>
                </a:solidFill>
                <a:latin typeface="Times New Roman" panose="02020603050405020304" pitchFamily="18" charset="0"/>
                <a:cs typeface="Times New Roman" panose="02020603050405020304" pitchFamily="18" charset="0"/>
              </a:rPr>
              <a:t>+</a:t>
            </a:r>
            <a:r>
              <a:rPr lang="ru-RU" altLang="ru-RU" sz="1900" kern="0" dirty="0">
                <a:solidFill>
                  <a:srgbClr val="002060"/>
                </a:solidFill>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+ 2 e-</a:t>
            </a:r>
            <a:endParaRPr lang="ru-RU" dirty="0"/>
          </a:p>
        </p:txBody>
      </p:sp>
      <p:sp>
        <p:nvSpPr>
          <p:cNvPr id="8" name="Прямоугольник 7"/>
          <p:cNvSpPr/>
          <p:nvPr/>
        </p:nvSpPr>
        <p:spPr>
          <a:xfrm>
            <a:off x="6255898" y="5449108"/>
            <a:ext cx="3393878" cy="384721"/>
          </a:xfrm>
          <a:prstGeom prst="rect">
            <a:avLst/>
          </a:prstGeom>
          <a:ln>
            <a:solidFill>
              <a:schemeClr val="tx1">
                <a:lumMod val="90000"/>
                <a:lumOff val="10000"/>
              </a:schemeClr>
            </a:solidFill>
          </a:ln>
        </p:spPr>
        <p:txBody>
          <a:bodyPr wrap="none">
            <a:spAutoFit/>
          </a:bodyPr>
          <a:lstStyle/>
          <a:p>
            <a:pPr lvl="0"/>
            <a:r>
              <a:rPr lang="pt-BR" sz="1900" dirty="0">
                <a:latin typeface="Times New Roman" panose="02020603050405020304" pitchFamily="18" charset="0"/>
                <a:cs typeface="Times New Roman" panose="02020603050405020304" pitchFamily="18" charset="0"/>
              </a:rPr>
              <a:t>H</a:t>
            </a:r>
            <a:r>
              <a:rPr lang="pt-BR" sz="1400" dirty="0">
                <a:latin typeface="Times New Roman" panose="02020603050405020304" pitchFamily="18" charset="0"/>
                <a:cs typeface="Times New Roman" panose="02020603050405020304" pitchFamily="18" charset="0"/>
              </a:rPr>
              <a:t>2</a:t>
            </a:r>
            <a:r>
              <a:rPr lang="pt-BR" sz="1900" dirty="0">
                <a:latin typeface="Times New Roman" panose="02020603050405020304" pitchFamily="18" charset="0"/>
                <a:cs typeface="Times New Roman" panose="02020603050405020304" pitchFamily="18" charset="0"/>
              </a:rPr>
              <a:t>(газ) + 2H</a:t>
            </a:r>
            <a:r>
              <a:rPr lang="pt-BR" sz="1400" dirty="0">
                <a:latin typeface="Times New Roman" panose="02020603050405020304" pitchFamily="18" charset="0"/>
                <a:cs typeface="Times New Roman" panose="02020603050405020304" pitchFamily="18" charset="0"/>
              </a:rPr>
              <a:t>2</a:t>
            </a:r>
            <a:r>
              <a:rPr lang="pt-BR" sz="1900" dirty="0">
                <a:latin typeface="Times New Roman" panose="02020603050405020304" pitchFamily="18" charset="0"/>
                <a:cs typeface="Times New Roman" panose="02020603050405020304" pitchFamily="18" charset="0"/>
              </a:rPr>
              <a:t>O ↔ 2H</a:t>
            </a:r>
            <a:r>
              <a:rPr lang="pt-BR" sz="1400" dirty="0">
                <a:latin typeface="Times New Roman" panose="02020603050405020304" pitchFamily="18" charset="0"/>
                <a:cs typeface="Times New Roman" panose="02020603050405020304" pitchFamily="18" charset="0"/>
              </a:rPr>
              <a:t>3</a:t>
            </a:r>
            <a:r>
              <a:rPr lang="pt-BR" sz="1900" dirty="0">
                <a:latin typeface="Times New Roman" panose="02020603050405020304" pitchFamily="18" charset="0"/>
                <a:cs typeface="Times New Roman" panose="02020603050405020304" pitchFamily="18" charset="0"/>
              </a:rPr>
              <a:t>O</a:t>
            </a:r>
            <a:r>
              <a:rPr lang="ru-RU" altLang="ru-RU" sz="1900" kern="0" baseline="30000" dirty="0">
                <a:solidFill>
                  <a:srgbClr val="002060"/>
                </a:solidFill>
                <a:latin typeface="Times New Roman" panose="02020603050405020304" pitchFamily="18" charset="0"/>
                <a:cs typeface="Times New Roman" panose="02020603050405020304" pitchFamily="18" charset="0"/>
              </a:rPr>
              <a:t>+</a:t>
            </a:r>
            <a:r>
              <a:rPr lang="ru-RU" altLang="ru-RU" sz="1900" kern="0" dirty="0">
                <a:solidFill>
                  <a:srgbClr val="002060"/>
                </a:solidFill>
                <a:latin typeface="Times New Roman" panose="02020603050405020304" pitchFamily="18" charset="0"/>
                <a:cs typeface="Times New Roman" panose="02020603050405020304" pitchFamily="18" charset="0"/>
              </a:rPr>
              <a:t> </a:t>
            </a:r>
            <a:r>
              <a:rPr lang="pt-BR" sz="1900" dirty="0">
                <a:latin typeface="Times New Roman" panose="02020603050405020304" pitchFamily="18" charset="0"/>
                <a:cs typeface="Times New Roman" panose="02020603050405020304" pitchFamily="18" charset="0"/>
              </a:rPr>
              <a:t>+ 2 e-</a:t>
            </a:r>
            <a:endParaRPr lang="ru-RU" sz="1900"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6132403" y="6165304"/>
            <a:ext cx="3640868" cy="384721"/>
          </a:xfrm>
          <a:prstGeom prst="rect">
            <a:avLst/>
          </a:prstGeom>
          <a:ln>
            <a:solidFill>
              <a:schemeClr val="tx1">
                <a:lumMod val="90000"/>
                <a:lumOff val="10000"/>
              </a:schemeClr>
            </a:solidFill>
          </a:ln>
        </p:spPr>
        <p:txBody>
          <a:bodyPr wrap="none">
            <a:spAutoFit/>
          </a:bodyPr>
          <a:lstStyle/>
          <a:p>
            <a:r>
              <a:rPr lang="pt-BR" sz="1900" dirty="0">
                <a:latin typeface="Times New Roman" panose="02020603050405020304" pitchFamily="18" charset="0"/>
                <a:cs typeface="Times New Roman" panose="02020603050405020304" pitchFamily="18" charset="0"/>
              </a:rPr>
              <a:t>Pt, H</a:t>
            </a:r>
            <a:r>
              <a:rPr lang="pt-BR" sz="1400" dirty="0">
                <a:latin typeface="Times New Roman" panose="02020603050405020304" pitchFamily="18" charset="0"/>
                <a:cs typeface="Times New Roman" panose="02020603050405020304" pitchFamily="18" charset="0"/>
              </a:rPr>
              <a:t>2</a:t>
            </a:r>
            <a:r>
              <a:rPr lang="pt-BR" sz="1900" dirty="0">
                <a:latin typeface="Times New Roman" panose="02020603050405020304" pitchFamily="18" charset="0"/>
                <a:cs typeface="Times New Roman" panose="02020603050405020304" pitchFamily="18" charset="0"/>
              </a:rPr>
              <a:t> (P(H</a:t>
            </a:r>
            <a:r>
              <a:rPr lang="pt-BR" sz="1400" dirty="0">
                <a:latin typeface="Times New Roman" panose="02020603050405020304" pitchFamily="18" charset="0"/>
                <a:cs typeface="Times New Roman" panose="02020603050405020304" pitchFamily="18" charset="0"/>
              </a:rPr>
              <a:t>2</a:t>
            </a:r>
            <a:r>
              <a:rPr lang="pt-BR" sz="1900" dirty="0">
                <a:latin typeface="Times New Roman" panose="02020603050405020304" pitchFamily="18" charset="0"/>
                <a:cs typeface="Times New Roman" panose="02020603050405020304" pitchFamily="18" charset="0"/>
              </a:rPr>
              <a:t>)=1 атм)| H</a:t>
            </a:r>
            <a:r>
              <a:rPr lang="ru-RU" altLang="ru-RU" sz="1900" kern="0" baseline="30000" dirty="0">
                <a:solidFill>
                  <a:srgbClr val="002060"/>
                </a:solidFill>
                <a:latin typeface="Times New Roman" panose="02020603050405020304" pitchFamily="18" charset="0"/>
                <a:cs typeface="Times New Roman" panose="02020603050405020304" pitchFamily="18" charset="0"/>
              </a:rPr>
              <a:t> +</a:t>
            </a:r>
            <a:r>
              <a:rPr lang="pt-BR" sz="1900" dirty="0">
                <a:latin typeface="Times New Roman" panose="02020603050405020304" pitchFamily="18" charset="0"/>
                <a:cs typeface="Times New Roman" panose="02020603050405020304" pitchFamily="18" charset="0"/>
              </a:rPr>
              <a:t> (aH</a:t>
            </a:r>
            <a:r>
              <a:rPr lang="ru-RU" altLang="ru-RU" sz="1900" kern="0" baseline="30000" dirty="0">
                <a:solidFill>
                  <a:srgbClr val="002060"/>
                </a:solidFill>
                <a:latin typeface="Times New Roman" panose="02020603050405020304" pitchFamily="18" charset="0"/>
                <a:cs typeface="Times New Roman" panose="02020603050405020304" pitchFamily="18" charset="0"/>
              </a:rPr>
              <a:t> + </a:t>
            </a:r>
            <a:r>
              <a:rPr lang="pt-BR" sz="1900" dirty="0">
                <a:latin typeface="Times New Roman" panose="02020603050405020304" pitchFamily="18" charset="0"/>
                <a:cs typeface="Times New Roman" panose="02020603050405020304" pitchFamily="18" charset="0"/>
              </a:rPr>
              <a:t>=1)</a:t>
            </a:r>
            <a:endParaRPr lang="ru-RU"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94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86745" y="40075"/>
            <a:ext cx="11305255" cy="738597"/>
          </a:xfrm>
        </p:spPr>
        <p:txBody>
          <a:bodyPr>
            <a:noAutofit/>
          </a:bodyPr>
          <a:lstStyle/>
          <a:p>
            <a:r>
              <a:rPr lang="ru-RU" sz="3200" b="1" dirty="0">
                <a:latin typeface="Times New Roman" panose="02020603050405020304" pitchFamily="18" charset="0"/>
                <a:cs typeface="Times New Roman" panose="02020603050405020304" pitchFamily="18" charset="0"/>
              </a:rPr>
              <a:t>Хлорид-серебряный электрод сравнения</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rotWithShape="1">
          <a:blip r:embed="rId3"/>
          <a:srcRect l="14949" r="11378"/>
          <a:stretch/>
        </p:blipFill>
        <p:spPr>
          <a:xfrm>
            <a:off x="0" y="2733738"/>
            <a:ext cx="4295400" cy="4118564"/>
          </a:xfrm>
          <a:prstGeom prst="rect">
            <a:avLst/>
          </a:prstGeom>
          <a:ln>
            <a:noFill/>
          </a:ln>
        </p:spPr>
      </p:pic>
      <p:sp>
        <p:nvSpPr>
          <p:cNvPr id="6" name="Прямоугольник 5"/>
          <p:cNvSpPr/>
          <p:nvPr/>
        </p:nvSpPr>
        <p:spPr>
          <a:xfrm>
            <a:off x="4511824" y="3064073"/>
            <a:ext cx="7488831" cy="3385542"/>
          </a:xfrm>
          <a:prstGeom prst="rect">
            <a:avLst/>
          </a:prstGeom>
          <a:ln>
            <a:solidFill>
              <a:schemeClr val="tx1">
                <a:lumMod val="90000"/>
                <a:lumOff val="10000"/>
              </a:schemeClr>
            </a:solidFill>
          </a:ln>
        </p:spPr>
        <p:txBody>
          <a:bodyPr wrap="square">
            <a:spAutoFit/>
          </a:bodyPr>
          <a:lstStyle/>
          <a:p>
            <a:pPr algn="just"/>
            <a:r>
              <a:rPr lang="ru-RU" sz="2000" dirty="0">
                <a:latin typeface="Times New Roman" panose="02020603050405020304" pitchFamily="18" charset="0"/>
                <a:cs typeface="Times New Roman" panose="02020603050405020304" pitchFamily="18" charset="0"/>
              </a:rPr>
              <a:t>Схематически записывается как: </a:t>
            </a:r>
            <a:r>
              <a:rPr lang="ru-RU" sz="2000" dirty="0" err="1">
                <a:latin typeface="Times New Roman" panose="02020603050405020304" pitchFamily="18" charset="0"/>
                <a:cs typeface="Times New Roman" panose="02020603050405020304" pitchFamily="18" charset="0"/>
              </a:rPr>
              <a:t>Ag</a:t>
            </a:r>
            <a:r>
              <a:rPr lang="ru-RU" sz="2000" dirty="0">
                <a:latin typeface="Times New Roman" panose="02020603050405020304" pitchFamily="18" charset="0"/>
                <a:cs typeface="Times New Roman" panose="02020603050405020304" pitchFamily="18" charset="0"/>
              </a:rPr>
              <a:t>(</a:t>
            </a:r>
            <a:r>
              <a:rPr lang="ru-RU" sz="2000" dirty="0" err="1">
                <a:latin typeface="Times New Roman" panose="02020603050405020304" pitchFamily="18" charset="0"/>
                <a:cs typeface="Times New Roman" panose="02020603050405020304" pitchFamily="18" charset="0"/>
              </a:rPr>
              <a:t>тв</a:t>
            </a:r>
            <a:r>
              <a:rPr lang="ru-RU" sz="2000" dirty="0">
                <a:latin typeface="Times New Roman" panose="02020603050405020304" pitchFamily="18" charset="0"/>
                <a:cs typeface="Times New Roman" panose="02020603050405020304" pitchFamily="18" charset="0"/>
              </a:rPr>
              <a:t>.) | </a:t>
            </a:r>
            <a:r>
              <a:rPr lang="ru-RU" sz="2000" dirty="0" err="1">
                <a:latin typeface="Times New Roman" panose="02020603050405020304" pitchFamily="18" charset="0"/>
                <a:cs typeface="Times New Roman" panose="02020603050405020304" pitchFamily="18" charset="0"/>
              </a:rPr>
              <a:t>AgCl</a:t>
            </a:r>
            <a:r>
              <a:rPr lang="ru-RU" sz="2000" dirty="0">
                <a:latin typeface="Times New Roman" panose="02020603050405020304" pitchFamily="18" charset="0"/>
                <a:cs typeface="Times New Roman" panose="02020603050405020304" pitchFamily="18" charset="0"/>
              </a:rPr>
              <a:t>(</a:t>
            </a:r>
            <a:r>
              <a:rPr lang="ru-RU" sz="2000" dirty="0" err="1">
                <a:latin typeface="Times New Roman" panose="02020603050405020304" pitchFamily="18" charset="0"/>
                <a:cs typeface="Times New Roman" panose="02020603050405020304" pitchFamily="18" charset="0"/>
              </a:rPr>
              <a:t>тв</a:t>
            </a:r>
            <a:r>
              <a:rPr lang="ru-RU" sz="2000" dirty="0">
                <a:latin typeface="Times New Roman" panose="02020603050405020304" pitchFamily="18" charset="0"/>
                <a:cs typeface="Times New Roman" panose="02020603050405020304" pitchFamily="18" charset="0"/>
              </a:rPr>
              <a:t>.) | </a:t>
            </a:r>
            <a:r>
              <a:rPr lang="ru-RU" sz="2000" dirty="0" err="1">
                <a:latin typeface="Times New Roman" panose="02020603050405020304" pitchFamily="18" charset="0"/>
                <a:cs typeface="Times New Roman" panose="02020603050405020304" pitchFamily="18" charset="0"/>
              </a:rPr>
              <a:t>КCl</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водн</a:t>
            </a:r>
            <a:r>
              <a:rPr lang="ru-RU" sz="2000" dirty="0">
                <a:latin typeface="Times New Roman" panose="02020603050405020304" pitchFamily="18" charset="0"/>
                <a:cs typeface="Times New Roman" panose="02020603050405020304" pitchFamily="18" charset="0"/>
              </a:rPr>
              <a:t>.) ┊ исследуемый раствор.</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err="1">
                <a:latin typeface="Times New Roman" panose="02020603050405020304" pitchFamily="18" charset="0"/>
                <a:cs typeface="Times New Roman" panose="02020603050405020304" pitchFamily="18" charset="0"/>
              </a:rPr>
              <a:t>Потенциалоопределяющим</a:t>
            </a:r>
            <a:r>
              <a:rPr lang="ru-RU" sz="2000" dirty="0">
                <a:latin typeface="Times New Roman" panose="02020603050405020304" pitchFamily="18" charset="0"/>
                <a:cs typeface="Times New Roman" panose="02020603050405020304" pitchFamily="18" charset="0"/>
              </a:rPr>
              <a:t> для такого электрода является анион хлорида в равновесии: </a:t>
            </a:r>
            <a:r>
              <a:rPr lang="en-US" sz="2000" b="1" dirty="0">
                <a:solidFill>
                  <a:srgbClr val="222222"/>
                </a:solidFill>
                <a:latin typeface="Times New Roman" panose="02020603050405020304" pitchFamily="18" charset="0"/>
                <a:cs typeface="Times New Roman" panose="02020603050405020304" pitchFamily="18" charset="0"/>
              </a:rPr>
              <a:t>Ag + Cl</a:t>
            </a:r>
            <a:r>
              <a:rPr lang="en-US" sz="2000" b="1" baseline="30000" dirty="0">
                <a:solidFill>
                  <a:srgbClr val="222222"/>
                </a:solidFill>
                <a:latin typeface="Times New Roman" panose="02020603050405020304" pitchFamily="18" charset="0"/>
                <a:cs typeface="Times New Roman" panose="02020603050405020304" pitchFamily="18" charset="0"/>
              </a:rPr>
              <a:t>−</a:t>
            </a:r>
            <a:r>
              <a:rPr lang="en-US" sz="2000" b="1" dirty="0">
                <a:solidFill>
                  <a:srgbClr val="222222"/>
                </a:solidFill>
                <a:latin typeface="Times New Roman" panose="02020603050405020304" pitchFamily="18" charset="0"/>
                <a:cs typeface="Times New Roman" panose="02020603050405020304" pitchFamily="18" charset="0"/>
              </a:rPr>
              <a:t>↔ </a:t>
            </a:r>
            <a:r>
              <a:rPr lang="en-US" sz="2000" b="1" dirty="0" err="1">
                <a:solidFill>
                  <a:srgbClr val="222222"/>
                </a:solidFill>
                <a:latin typeface="Times New Roman" panose="02020603050405020304" pitchFamily="18" charset="0"/>
                <a:cs typeface="Times New Roman" panose="02020603050405020304" pitchFamily="18" charset="0"/>
              </a:rPr>
              <a:t>AgCl</a:t>
            </a:r>
            <a:r>
              <a:rPr lang="en-US" sz="2000" b="1" dirty="0">
                <a:solidFill>
                  <a:srgbClr val="222222"/>
                </a:solidFill>
                <a:latin typeface="Times New Roman" panose="02020603050405020304" pitchFamily="18" charset="0"/>
                <a:cs typeface="Times New Roman" panose="02020603050405020304" pitchFamily="18" charset="0"/>
              </a:rPr>
              <a:t> + </a:t>
            </a:r>
            <a:r>
              <a:rPr lang="ru-RU" sz="2000" b="1" i="1" dirty="0">
                <a:solidFill>
                  <a:srgbClr val="222222"/>
                </a:solidFill>
                <a:latin typeface="Times New Roman" panose="02020603050405020304" pitchFamily="18" charset="0"/>
                <a:cs typeface="Times New Roman" panose="02020603050405020304" pitchFamily="18" charset="0"/>
              </a:rPr>
              <a:t>е</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В области температур 0-95 °С потенциал хлорсеребряного электрода описывается уравнением:</a:t>
            </a:r>
          </a:p>
          <a:p>
            <a:pPr algn="just"/>
            <a:endParaRPr lang="ru-RU" dirty="0">
              <a:latin typeface="Times New Roman" panose="02020603050405020304" pitchFamily="18" charset="0"/>
              <a:cs typeface="Times New Roman" panose="02020603050405020304" pitchFamily="18" charset="0"/>
            </a:endParaRPr>
          </a:p>
          <a:p>
            <a:pPr algn="just"/>
            <a:r>
              <a:rPr lang="ru-RU" b="1" i="1" dirty="0">
                <a:solidFill>
                  <a:srgbClr val="222222"/>
                </a:solidFill>
                <a:latin typeface="Times New Roman" panose="02020603050405020304" pitchFamily="18" charset="0"/>
                <a:cs typeface="Times New Roman" panose="02020603050405020304" pitchFamily="18" charset="0"/>
              </a:rPr>
              <a:t>Е</a:t>
            </a:r>
            <a:r>
              <a:rPr lang="ru-RU" b="1" dirty="0">
                <a:solidFill>
                  <a:srgbClr val="222222"/>
                </a:solidFill>
                <a:latin typeface="Times New Roman" panose="02020603050405020304" pitchFamily="18" charset="0"/>
                <a:cs typeface="Times New Roman" panose="02020603050405020304" pitchFamily="18" charset="0"/>
              </a:rPr>
              <a:t> = 0,23655 — 4,8564 × 10</a:t>
            </a:r>
            <a:r>
              <a:rPr lang="ru-RU" b="1" baseline="30000" dirty="0">
                <a:solidFill>
                  <a:srgbClr val="222222"/>
                </a:solidFill>
                <a:latin typeface="Times New Roman" panose="02020603050405020304" pitchFamily="18" charset="0"/>
                <a:cs typeface="Times New Roman" panose="02020603050405020304" pitchFamily="18" charset="0"/>
              </a:rPr>
              <a:t>−4</a:t>
            </a:r>
            <a:r>
              <a:rPr lang="en-US" b="1" i="1" dirty="0">
                <a:solidFill>
                  <a:srgbClr val="222222"/>
                </a:solidFill>
                <a:latin typeface="Times New Roman" panose="02020603050405020304" pitchFamily="18" charset="0"/>
                <a:cs typeface="Times New Roman" panose="02020603050405020304" pitchFamily="18" charset="0"/>
              </a:rPr>
              <a:t>t</a:t>
            </a:r>
            <a:r>
              <a:rPr lang="en-US" b="1" dirty="0">
                <a:solidFill>
                  <a:srgbClr val="222222"/>
                </a:solidFill>
                <a:latin typeface="Times New Roman" panose="02020603050405020304" pitchFamily="18" charset="0"/>
                <a:cs typeface="Times New Roman" panose="02020603050405020304" pitchFamily="18" charset="0"/>
              </a:rPr>
              <a:t> — 3,4205 × 10</a:t>
            </a:r>
            <a:r>
              <a:rPr lang="en-US" b="1" baseline="30000" dirty="0">
                <a:solidFill>
                  <a:srgbClr val="222222"/>
                </a:solidFill>
                <a:latin typeface="Times New Roman" panose="02020603050405020304" pitchFamily="18" charset="0"/>
                <a:cs typeface="Times New Roman" panose="02020603050405020304" pitchFamily="18" charset="0"/>
              </a:rPr>
              <a:t>−6</a:t>
            </a:r>
            <a:r>
              <a:rPr lang="en-US" b="1" i="1" dirty="0">
                <a:solidFill>
                  <a:srgbClr val="222222"/>
                </a:solidFill>
                <a:latin typeface="Times New Roman" panose="02020603050405020304" pitchFamily="18" charset="0"/>
                <a:cs typeface="Times New Roman" panose="02020603050405020304" pitchFamily="18" charset="0"/>
              </a:rPr>
              <a:t>t</a:t>
            </a:r>
            <a:r>
              <a:rPr lang="en-US" b="1" dirty="0">
                <a:solidFill>
                  <a:srgbClr val="222222"/>
                </a:solidFill>
                <a:latin typeface="Times New Roman" panose="02020603050405020304" pitchFamily="18" charset="0"/>
                <a:cs typeface="Times New Roman" panose="02020603050405020304" pitchFamily="18" charset="0"/>
              </a:rPr>
              <a:t> </a:t>
            </a:r>
            <a:r>
              <a:rPr lang="en-US" b="1" baseline="30000" dirty="0">
                <a:solidFill>
                  <a:srgbClr val="222222"/>
                </a:solidFill>
                <a:latin typeface="Times New Roman" panose="02020603050405020304" pitchFamily="18" charset="0"/>
                <a:cs typeface="Times New Roman" panose="02020603050405020304" pitchFamily="18" charset="0"/>
              </a:rPr>
              <a:t>2</a:t>
            </a:r>
            <a:r>
              <a:rPr lang="en-US" b="1" dirty="0">
                <a:solidFill>
                  <a:srgbClr val="222222"/>
                </a:solidFill>
                <a:latin typeface="Times New Roman" panose="02020603050405020304" pitchFamily="18" charset="0"/>
                <a:cs typeface="Times New Roman" panose="02020603050405020304" pitchFamily="18" charset="0"/>
              </a:rPr>
              <a:t> + 5,869 × 10</a:t>
            </a:r>
            <a:r>
              <a:rPr lang="en-US" b="1" baseline="30000" dirty="0">
                <a:solidFill>
                  <a:srgbClr val="222222"/>
                </a:solidFill>
                <a:latin typeface="Times New Roman" panose="02020603050405020304" pitchFamily="18" charset="0"/>
                <a:cs typeface="Times New Roman" panose="02020603050405020304" pitchFamily="18" charset="0"/>
              </a:rPr>
              <a:t>−9</a:t>
            </a:r>
            <a:r>
              <a:rPr lang="en-US" b="1" i="1" dirty="0">
                <a:solidFill>
                  <a:srgbClr val="222222"/>
                </a:solidFill>
                <a:latin typeface="Times New Roman" panose="02020603050405020304" pitchFamily="18" charset="0"/>
                <a:cs typeface="Times New Roman" panose="02020603050405020304" pitchFamily="18" charset="0"/>
              </a:rPr>
              <a:t>t</a:t>
            </a:r>
            <a:r>
              <a:rPr lang="en-US" b="1" dirty="0">
                <a:solidFill>
                  <a:srgbClr val="222222"/>
                </a:solidFill>
                <a:latin typeface="Times New Roman" panose="02020603050405020304" pitchFamily="18" charset="0"/>
                <a:cs typeface="Times New Roman" panose="02020603050405020304" pitchFamily="18" charset="0"/>
              </a:rPr>
              <a:t> </a:t>
            </a:r>
            <a:r>
              <a:rPr lang="en-US" b="1" baseline="30000" dirty="0">
                <a:solidFill>
                  <a:srgbClr val="222222"/>
                </a:solidFill>
                <a:latin typeface="Times New Roman" panose="02020603050405020304" pitchFamily="18" charset="0"/>
                <a:cs typeface="Times New Roman" panose="02020603050405020304" pitchFamily="18" charset="0"/>
              </a:rPr>
              <a:t>3</a:t>
            </a:r>
            <a:endParaRPr lang="ru-RU" b="1" baseline="30000" dirty="0">
              <a:solidFill>
                <a:srgbClr val="222222"/>
              </a:solidFill>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1415480" y="719219"/>
            <a:ext cx="9721080" cy="2123658"/>
          </a:xfrm>
          <a:prstGeom prst="rect">
            <a:avLst/>
          </a:prstGeom>
        </p:spPr>
        <p:txBody>
          <a:bodyPr wrap="square">
            <a:spAutoFit/>
          </a:bodyPr>
          <a:lstStyle/>
          <a:p>
            <a:pPr algn="just"/>
            <a:r>
              <a:rPr lang="ru-RU" sz="2200" b="1" i="1" dirty="0">
                <a:latin typeface="Times New Roman" panose="02020603050405020304" pitchFamily="18" charset="0"/>
                <a:cs typeface="Times New Roman" panose="02020603050405020304" pitchFamily="18" charset="0"/>
              </a:rPr>
              <a:t>Хлорид-серебряный электрод (ХСЭ) </a:t>
            </a:r>
            <a:r>
              <a:rPr lang="ru-RU" sz="2200" dirty="0">
                <a:latin typeface="Times New Roman" panose="02020603050405020304" pitchFamily="18" charset="0"/>
                <a:cs typeface="Times New Roman" panose="02020603050405020304" pitchFamily="18" charset="0"/>
              </a:rPr>
              <a:t>благодаря стабильности потенциала и простоте конструкции является одним из наиболее часто употребляемых в лабораторной практике электродов сравнения.</a:t>
            </a:r>
          </a:p>
          <a:p>
            <a:pPr algn="just"/>
            <a:r>
              <a:rPr lang="ru-RU" sz="2200" dirty="0">
                <a:latin typeface="Times New Roman" panose="02020603050405020304" pitchFamily="18" charset="0"/>
                <a:cs typeface="Times New Roman" panose="02020603050405020304" pitchFamily="18" charset="0"/>
              </a:rPr>
              <a:t>Представляет собой серебряную пластинку или проволочку, покрытую слоем малорастворимой соли серебра (обычно — хлорида) и опущенной в раствор хлорида калия, насыщенный </a:t>
            </a:r>
            <a:r>
              <a:rPr lang="ru-RU" sz="2200" dirty="0" err="1">
                <a:latin typeface="Times New Roman" panose="02020603050405020304" pitchFamily="18" charset="0"/>
                <a:cs typeface="Times New Roman" panose="02020603050405020304" pitchFamily="18" charset="0"/>
              </a:rPr>
              <a:t>AgCl</a:t>
            </a:r>
            <a:r>
              <a:rPr lang="ru-RU"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98709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sz="3600" b="1" dirty="0">
                <a:latin typeface="Times New Roman" panose="02020603050405020304" pitchFamily="18" charset="0"/>
                <a:cs typeface="Times New Roman" panose="02020603050405020304" pitchFamily="18" charset="0"/>
              </a:rPr>
              <a:t>Каломельный электрод</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9929" y="26536"/>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4992324" y="2939381"/>
            <a:ext cx="6518952" cy="3876870"/>
          </a:xfrm>
          <a:prstGeom prst="rect">
            <a:avLst/>
          </a:prstGeom>
        </p:spPr>
      </p:pic>
      <p:sp>
        <p:nvSpPr>
          <p:cNvPr id="6" name="Прямоугольник 5"/>
          <p:cNvSpPr/>
          <p:nvPr/>
        </p:nvSpPr>
        <p:spPr>
          <a:xfrm>
            <a:off x="263352" y="1101838"/>
            <a:ext cx="11859272" cy="1877437"/>
          </a:xfrm>
          <a:prstGeom prst="rect">
            <a:avLst/>
          </a:prstGeom>
        </p:spPr>
        <p:txBody>
          <a:bodyPr wrap="square">
            <a:spAutoFit/>
          </a:bodyPr>
          <a:lstStyle/>
          <a:p>
            <a:pPr algn="just"/>
            <a:r>
              <a:rPr lang="ru-RU" sz="2400" b="1" i="1" dirty="0">
                <a:latin typeface="Times New Roman" panose="02020603050405020304" pitchFamily="18" charset="0"/>
                <a:cs typeface="Times New Roman" panose="02020603050405020304" pitchFamily="18" charset="0"/>
              </a:rPr>
              <a:t>Каломельный электрод </a:t>
            </a:r>
            <a:r>
              <a:rPr lang="ru-RU" sz="2400" dirty="0">
                <a:latin typeface="Times New Roman" panose="02020603050405020304" pitchFamily="18" charset="0"/>
                <a:cs typeface="Times New Roman" panose="02020603050405020304" pitchFamily="18" charset="0"/>
              </a:rPr>
              <a:t>— электрод, использующийся в качестве электрода сравнения в гальванических элементах. Каломельный электрод состоит из платиновой проволочки, погружённой в каплю ртути, помещённую в насыщенный каломелью раствор хлорида калия определённой концентрации. Схематически его записывают следующим образом </a:t>
            </a:r>
            <a:r>
              <a:rPr lang="en-US" sz="2000" b="1" dirty="0">
                <a:solidFill>
                  <a:srgbClr val="222222"/>
                </a:solidFill>
                <a:latin typeface="Arial" panose="020B0604020202020204" pitchFamily="34" charset="0"/>
              </a:rPr>
              <a:t>Pt|Hg|Hg</a:t>
            </a:r>
            <a:r>
              <a:rPr lang="en-US" sz="2000" b="1" baseline="-25000" dirty="0">
                <a:solidFill>
                  <a:srgbClr val="222222"/>
                </a:solidFill>
                <a:latin typeface="Arial" panose="020B0604020202020204" pitchFamily="34" charset="0"/>
              </a:rPr>
              <a:t>2</a:t>
            </a:r>
            <a:r>
              <a:rPr lang="en-US" sz="2000" b="1" dirty="0">
                <a:solidFill>
                  <a:srgbClr val="222222"/>
                </a:solidFill>
                <a:latin typeface="Arial" panose="020B0604020202020204" pitchFamily="34" charset="0"/>
              </a:rPr>
              <a:t>Cl</a:t>
            </a:r>
            <a:r>
              <a:rPr lang="en-US" sz="2000" b="1" baseline="-25000" dirty="0">
                <a:solidFill>
                  <a:srgbClr val="222222"/>
                </a:solidFill>
                <a:latin typeface="Arial" panose="020B0604020202020204" pitchFamily="34" charset="0"/>
              </a:rPr>
              <a:t>2</a:t>
            </a:r>
            <a:r>
              <a:rPr lang="en-US" sz="2000" b="1" dirty="0">
                <a:solidFill>
                  <a:srgbClr val="222222"/>
                </a:solidFill>
                <a:latin typeface="Arial" panose="020B0604020202020204" pitchFamily="34" charset="0"/>
              </a:rPr>
              <a:t>|Cl</a:t>
            </a:r>
            <a:r>
              <a:rPr lang="en-US" sz="2000" b="1" baseline="30000" dirty="0">
                <a:solidFill>
                  <a:srgbClr val="222222"/>
                </a:solidFill>
                <a:latin typeface="Arial" panose="020B0604020202020204" pitchFamily="34" charset="0"/>
              </a:rPr>
              <a:t>−</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17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72407" y="2028"/>
            <a:ext cx="8247185" cy="687611"/>
          </a:xfrm>
        </p:spPr>
        <p:txBody>
          <a:bodyPr>
            <a:normAutofit/>
          </a:bodyPr>
          <a:lstStyle/>
          <a:p>
            <a:r>
              <a:rPr lang="ru-RU" sz="3600" b="1" dirty="0">
                <a:latin typeface="Times New Roman" panose="02020603050405020304" pitchFamily="18" charset="0"/>
                <a:cs typeface="Times New Roman" panose="02020603050405020304" pitchFamily="18" charset="0"/>
              </a:rPr>
              <a:t>Стеклянный электрод</a:t>
            </a:r>
          </a:p>
        </p:txBody>
      </p:sp>
      <p:pic>
        <p:nvPicPr>
          <p:cNvPr id="5" name="Рисунок 4"/>
          <p:cNvPicPr>
            <a:picLocks noChangeAspect="1"/>
          </p:cNvPicPr>
          <p:nvPr/>
        </p:nvPicPr>
        <p:blipFill>
          <a:blip r:embed="rId2"/>
          <a:stretch>
            <a:fillRect/>
          </a:stretch>
        </p:blipFill>
        <p:spPr>
          <a:xfrm>
            <a:off x="8971947" y="4725144"/>
            <a:ext cx="2495289" cy="1967225"/>
          </a:xfrm>
          <a:prstGeom prst="rect">
            <a:avLst/>
          </a:prstGeom>
        </p:spPr>
      </p:pic>
      <p:sp>
        <p:nvSpPr>
          <p:cNvPr id="6" name="Прямоугольник 5"/>
          <p:cNvSpPr/>
          <p:nvPr/>
        </p:nvSpPr>
        <p:spPr>
          <a:xfrm>
            <a:off x="3935760" y="633390"/>
            <a:ext cx="8075296" cy="4154984"/>
          </a:xfrm>
          <a:prstGeom prst="rect">
            <a:avLst/>
          </a:prstGeom>
        </p:spPr>
        <p:txBody>
          <a:bodyPr wrap="square">
            <a:spAutoFit/>
          </a:bodyPr>
          <a:lstStyle/>
          <a:p>
            <a:pPr algn="just"/>
            <a:r>
              <a:rPr lang="ru-RU" sz="2200" b="1" i="1" dirty="0">
                <a:latin typeface="Times New Roman" panose="02020603050405020304" pitchFamily="18" charset="0"/>
                <a:cs typeface="Times New Roman" panose="02020603050405020304" pitchFamily="18" charset="0"/>
              </a:rPr>
              <a:t>Стеклянные электроды </a:t>
            </a:r>
            <a:r>
              <a:rPr lang="ru-RU" sz="2200" dirty="0">
                <a:latin typeface="Times New Roman" panose="02020603050405020304" pitchFamily="18" charset="0"/>
                <a:cs typeface="Times New Roman" panose="02020603050405020304" pitchFamily="18" charset="0"/>
              </a:rPr>
              <a:t>— тип ионоселективных электродов, сделанных из легированных стеклянных мембран, которые чувствительны к специфическим ионам, используемые для определения концентрации ионов в растворе. Важная часть приборов химического анализа и физико-химических исследований. В современной практике широко применяются мембранные ионоселективные электроды (ИСЭ, в том числе и стеклянные), являющиеся частью гальванического элемента. Электрический потенциал электродной системы в растворе чувствителен к изменению содержания определённого вида ионов, что выражается и в зависимости электродвижущей силы (ЭДС) гальванического элемента от концентрации этих ионов.</a:t>
            </a:r>
          </a:p>
        </p:txBody>
      </p:sp>
      <p:pic>
        <p:nvPicPr>
          <p:cNvPr id="7" name="Рисунок 6"/>
          <p:cNvPicPr>
            <a:picLocks noChangeAspect="1"/>
          </p:cNvPicPr>
          <p:nvPr/>
        </p:nvPicPr>
        <p:blipFill rotWithShape="1">
          <a:blip r:embed="rId3"/>
          <a:srcRect l="8766" t="8415" r="3584" b="2992"/>
          <a:stretch/>
        </p:blipFill>
        <p:spPr>
          <a:xfrm>
            <a:off x="0" y="1152397"/>
            <a:ext cx="3758770" cy="5638155"/>
          </a:xfrm>
          <a:prstGeom prst="rect">
            <a:avLst/>
          </a:prstGeom>
        </p:spPr>
      </p:pic>
    </p:spTree>
    <p:extLst>
      <p:ext uri="{BB962C8B-B14F-4D97-AF65-F5344CB8AC3E}">
        <p14:creationId xmlns:p14="http://schemas.microsoft.com/office/powerpoint/2010/main" val="2096699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0"/>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343143" y="689803"/>
            <a:ext cx="9721080" cy="1008112"/>
          </a:xfrm>
        </p:spPr>
        <p:txBody>
          <a:bodyPr/>
          <a:lstStyle/>
          <a:p>
            <a:pPr marL="0" indent="0" algn="just">
              <a:buNone/>
            </a:pPr>
            <a:r>
              <a:rPr lang="ru-RU" sz="2200" b="1" i="1" dirty="0">
                <a:latin typeface="Times New Roman" panose="02020603050405020304" pitchFamily="18" charset="0"/>
                <a:cs typeface="Times New Roman" panose="02020603050405020304" pitchFamily="18" charset="0"/>
              </a:rPr>
              <a:t>Стандартный электродный потенциал металла</a:t>
            </a:r>
            <a:r>
              <a:rPr lang="ru-RU" sz="2200" dirty="0">
                <a:latin typeface="Times New Roman" panose="02020603050405020304" pitchFamily="18" charset="0"/>
                <a:cs typeface="Times New Roman" panose="02020603050405020304" pitchFamily="18" charset="0"/>
              </a:rPr>
              <a:t> </a:t>
            </a:r>
            <a:r>
              <a:rPr lang="en-US" altLang="ru-RU" sz="2200" b="1" kern="0" dirty="0">
                <a:solidFill>
                  <a:srgbClr val="000000"/>
                </a:solidFill>
                <a:latin typeface="Times New Roman"/>
              </a:rPr>
              <a:t> </a:t>
            </a:r>
            <a:r>
              <a:rPr lang="en-US" altLang="ru-RU" sz="2200" b="1" kern="0" dirty="0">
                <a:solidFill>
                  <a:srgbClr val="002060"/>
                </a:solidFill>
                <a:latin typeface="Times New Roman"/>
              </a:rPr>
              <a:t>E</a:t>
            </a:r>
            <a:r>
              <a:rPr lang="ru-RU" altLang="ru-RU" sz="2200" b="1" kern="0" baseline="30000" dirty="0">
                <a:solidFill>
                  <a:srgbClr val="002060"/>
                </a:solidFill>
                <a:latin typeface="Times New Roman"/>
              </a:rPr>
              <a:t>0 </a:t>
            </a:r>
            <a:r>
              <a:rPr lang="ru-RU" sz="2200" dirty="0">
                <a:latin typeface="Times New Roman" panose="02020603050405020304" pitchFamily="18" charset="0"/>
                <a:cs typeface="Times New Roman" panose="02020603050405020304" pitchFamily="18" charset="0"/>
              </a:rPr>
              <a:t>  - это потенциал, измеренный относительно стандартного водородного электрода при стандартных условиях и активности ионов в растворе 1моль/л.</a:t>
            </a:r>
          </a:p>
          <a:p>
            <a:pPr marL="0" indent="0">
              <a:buNone/>
            </a:pPr>
            <a:endParaRPr lang="ru-RU" dirty="0"/>
          </a:p>
        </p:txBody>
      </p:sp>
      <p:sp>
        <p:nvSpPr>
          <p:cNvPr id="6" name="Прямоугольник 5"/>
          <p:cNvSpPr/>
          <p:nvPr/>
        </p:nvSpPr>
        <p:spPr>
          <a:xfrm>
            <a:off x="2873252" y="55567"/>
            <a:ext cx="6660862" cy="523220"/>
          </a:xfrm>
          <a:prstGeom prst="rect">
            <a:avLst/>
          </a:prstGeom>
        </p:spPr>
        <p:txBody>
          <a:bodyPr wrap="none">
            <a:spAutoFit/>
          </a:bodyPr>
          <a:lstStyle/>
          <a:p>
            <a:r>
              <a:rPr lang="ru-RU" sz="2800" b="1" dirty="0">
                <a:latin typeface="Times New Roman" panose="02020603050405020304" pitchFamily="18" charset="0"/>
                <a:cs typeface="Times New Roman" panose="02020603050405020304" pitchFamily="18" charset="0"/>
              </a:rPr>
              <a:t>Стандартные электродные потенциалы</a:t>
            </a:r>
          </a:p>
        </p:txBody>
      </p:sp>
      <p:graphicFrame>
        <p:nvGraphicFramePr>
          <p:cNvPr id="9" name="Таблица 8"/>
          <p:cNvGraphicFramePr>
            <a:graphicFrameLocks noGrp="1"/>
          </p:cNvGraphicFramePr>
          <p:nvPr>
            <p:extLst>
              <p:ext uri="{D42A27DB-BD31-4B8C-83A1-F6EECF244321}">
                <p14:modId xmlns:p14="http://schemas.microsoft.com/office/powerpoint/2010/main" val="4097550244"/>
              </p:ext>
            </p:extLst>
          </p:nvPr>
        </p:nvGraphicFramePr>
        <p:xfrm>
          <a:off x="1487486" y="5291191"/>
          <a:ext cx="9453738" cy="1329690"/>
        </p:xfrm>
        <a:graphic>
          <a:graphicData uri="http://schemas.openxmlformats.org/drawingml/2006/table">
            <a:tbl>
              <a:tblPr/>
              <a:tblGrid>
                <a:gridCol w="1653894">
                  <a:extLst>
                    <a:ext uri="{9D8B030D-6E8A-4147-A177-3AD203B41FA5}">
                      <a16:colId xmlns:a16="http://schemas.microsoft.com/office/drawing/2014/main" val="20000"/>
                    </a:ext>
                  </a:extLst>
                </a:gridCol>
                <a:gridCol w="558104">
                  <a:extLst>
                    <a:ext uri="{9D8B030D-6E8A-4147-A177-3AD203B41FA5}">
                      <a16:colId xmlns:a16="http://schemas.microsoft.com/office/drawing/2014/main" val="20001"/>
                    </a:ext>
                  </a:extLst>
                </a:gridCol>
                <a:gridCol w="556402">
                  <a:extLst>
                    <a:ext uri="{9D8B030D-6E8A-4147-A177-3AD203B41FA5}">
                      <a16:colId xmlns:a16="http://schemas.microsoft.com/office/drawing/2014/main" val="20002"/>
                    </a:ext>
                  </a:extLst>
                </a:gridCol>
                <a:gridCol w="408821">
                  <a:extLst>
                    <a:ext uri="{9D8B030D-6E8A-4147-A177-3AD203B41FA5}">
                      <a16:colId xmlns:a16="http://schemas.microsoft.com/office/drawing/2014/main" val="20003"/>
                    </a:ext>
                  </a:extLst>
                </a:gridCol>
                <a:gridCol w="705686">
                  <a:extLst>
                    <a:ext uri="{9D8B030D-6E8A-4147-A177-3AD203B41FA5}">
                      <a16:colId xmlns:a16="http://schemas.microsoft.com/office/drawing/2014/main" val="20004"/>
                    </a:ext>
                  </a:extLst>
                </a:gridCol>
                <a:gridCol w="556402">
                  <a:extLst>
                    <a:ext uri="{9D8B030D-6E8A-4147-A177-3AD203B41FA5}">
                      <a16:colId xmlns:a16="http://schemas.microsoft.com/office/drawing/2014/main" val="20005"/>
                    </a:ext>
                  </a:extLst>
                </a:gridCol>
                <a:gridCol w="558104">
                  <a:extLst>
                    <a:ext uri="{9D8B030D-6E8A-4147-A177-3AD203B41FA5}">
                      <a16:colId xmlns:a16="http://schemas.microsoft.com/office/drawing/2014/main" val="20006"/>
                    </a:ext>
                  </a:extLst>
                </a:gridCol>
                <a:gridCol w="556403">
                  <a:extLst>
                    <a:ext uri="{9D8B030D-6E8A-4147-A177-3AD203B41FA5}">
                      <a16:colId xmlns:a16="http://schemas.microsoft.com/office/drawing/2014/main" val="20007"/>
                    </a:ext>
                  </a:extLst>
                </a:gridCol>
                <a:gridCol w="558104">
                  <a:extLst>
                    <a:ext uri="{9D8B030D-6E8A-4147-A177-3AD203B41FA5}">
                      <a16:colId xmlns:a16="http://schemas.microsoft.com/office/drawing/2014/main" val="20008"/>
                    </a:ext>
                  </a:extLst>
                </a:gridCol>
                <a:gridCol w="556402">
                  <a:extLst>
                    <a:ext uri="{9D8B030D-6E8A-4147-A177-3AD203B41FA5}">
                      <a16:colId xmlns:a16="http://schemas.microsoft.com/office/drawing/2014/main" val="20009"/>
                    </a:ext>
                  </a:extLst>
                </a:gridCol>
                <a:gridCol w="556403">
                  <a:extLst>
                    <a:ext uri="{9D8B030D-6E8A-4147-A177-3AD203B41FA5}">
                      <a16:colId xmlns:a16="http://schemas.microsoft.com/office/drawing/2014/main" val="20010"/>
                    </a:ext>
                  </a:extLst>
                </a:gridCol>
                <a:gridCol w="558104">
                  <a:extLst>
                    <a:ext uri="{9D8B030D-6E8A-4147-A177-3AD203B41FA5}">
                      <a16:colId xmlns:a16="http://schemas.microsoft.com/office/drawing/2014/main" val="20011"/>
                    </a:ext>
                  </a:extLst>
                </a:gridCol>
                <a:gridCol w="556402">
                  <a:extLst>
                    <a:ext uri="{9D8B030D-6E8A-4147-A177-3AD203B41FA5}">
                      <a16:colId xmlns:a16="http://schemas.microsoft.com/office/drawing/2014/main" val="20012"/>
                    </a:ext>
                  </a:extLst>
                </a:gridCol>
                <a:gridCol w="558104">
                  <a:extLst>
                    <a:ext uri="{9D8B030D-6E8A-4147-A177-3AD203B41FA5}">
                      <a16:colId xmlns:a16="http://schemas.microsoft.com/office/drawing/2014/main" val="20013"/>
                    </a:ext>
                  </a:extLst>
                </a:gridCol>
                <a:gridCol w="556403">
                  <a:extLst>
                    <a:ext uri="{9D8B030D-6E8A-4147-A177-3AD203B41FA5}">
                      <a16:colId xmlns:a16="http://schemas.microsoft.com/office/drawing/2014/main" val="20014"/>
                    </a:ext>
                  </a:extLst>
                </a:gridCol>
              </a:tblGrid>
              <a:tr h="381000">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t>
                      </a:r>
                      <a:r>
                        <a:rPr kumimoji="0" lang="en-US" altLang="ru-RU" sz="1400" b="1"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0</a:t>
                      </a:r>
                      <a:endPar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0</a:t>
                      </a:r>
                      <a:endParaRPr kumimoji="0" lang="ru-RU"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0.20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0.3</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0.308</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0.342</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0.455</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0.76</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0.80</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0.85</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0.851</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0.951</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1,15</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1.18</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1.498</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250">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Окисленная 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H</a:t>
                      </a:r>
                      <a:r>
                        <a:rPr kumimoji="0" lang="en-US" altLang="ru-RU" sz="1400" b="1" i="0" u="none" strike="noStrike" cap="none" normalizeH="0" baseline="30000">
                          <a:ln>
                            <a:noFill/>
                          </a:ln>
                          <a:solidFill>
                            <a:srgbClr val="FF0000"/>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Sb</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Bi</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Cu</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Ru</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Rh</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Ag</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Os</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Hg</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Pd</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Ir</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Pt</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Au</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Восстановленная 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H</a:t>
                      </a:r>
                      <a:endParaRPr kumimoji="0" lang="ru-RU" altLang="ru-RU" sz="14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Sb</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Bi</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Cu</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Ru</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Rh</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Ag</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Os</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Hg</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Pd</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Ir</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Pt</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 </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59252490"/>
              </p:ext>
            </p:extLst>
          </p:nvPr>
        </p:nvGraphicFramePr>
        <p:xfrm>
          <a:off x="1487486" y="1830005"/>
          <a:ext cx="9453743" cy="1454979"/>
        </p:xfrm>
        <a:graphic>
          <a:graphicData uri="http://schemas.openxmlformats.org/drawingml/2006/table">
            <a:tbl>
              <a:tblPr/>
              <a:tblGrid>
                <a:gridCol w="1864501">
                  <a:extLst>
                    <a:ext uri="{9D8B030D-6E8A-4147-A177-3AD203B41FA5}">
                      <a16:colId xmlns:a16="http://schemas.microsoft.com/office/drawing/2014/main" val="20000"/>
                    </a:ext>
                  </a:extLst>
                </a:gridCol>
                <a:gridCol w="541967">
                  <a:extLst>
                    <a:ext uri="{9D8B030D-6E8A-4147-A177-3AD203B41FA5}">
                      <a16:colId xmlns:a16="http://schemas.microsoft.com/office/drawing/2014/main" val="20001"/>
                    </a:ext>
                  </a:extLst>
                </a:gridCol>
                <a:gridCol w="541967">
                  <a:extLst>
                    <a:ext uri="{9D8B030D-6E8A-4147-A177-3AD203B41FA5}">
                      <a16:colId xmlns:a16="http://schemas.microsoft.com/office/drawing/2014/main" val="20002"/>
                    </a:ext>
                  </a:extLst>
                </a:gridCol>
                <a:gridCol w="541967">
                  <a:extLst>
                    <a:ext uri="{9D8B030D-6E8A-4147-A177-3AD203B41FA5}">
                      <a16:colId xmlns:a16="http://schemas.microsoft.com/office/drawing/2014/main" val="20003"/>
                    </a:ext>
                  </a:extLst>
                </a:gridCol>
                <a:gridCol w="541967">
                  <a:extLst>
                    <a:ext uri="{9D8B030D-6E8A-4147-A177-3AD203B41FA5}">
                      <a16:colId xmlns:a16="http://schemas.microsoft.com/office/drawing/2014/main" val="20004"/>
                    </a:ext>
                  </a:extLst>
                </a:gridCol>
                <a:gridCol w="541967">
                  <a:extLst>
                    <a:ext uri="{9D8B030D-6E8A-4147-A177-3AD203B41FA5}">
                      <a16:colId xmlns:a16="http://schemas.microsoft.com/office/drawing/2014/main" val="20005"/>
                    </a:ext>
                  </a:extLst>
                </a:gridCol>
                <a:gridCol w="541967">
                  <a:extLst>
                    <a:ext uri="{9D8B030D-6E8A-4147-A177-3AD203B41FA5}">
                      <a16:colId xmlns:a16="http://schemas.microsoft.com/office/drawing/2014/main" val="20006"/>
                    </a:ext>
                  </a:extLst>
                </a:gridCol>
                <a:gridCol w="543671">
                  <a:extLst>
                    <a:ext uri="{9D8B030D-6E8A-4147-A177-3AD203B41FA5}">
                      <a16:colId xmlns:a16="http://schemas.microsoft.com/office/drawing/2014/main" val="20007"/>
                    </a:ext>
                  </a:extLst>
                </a:gridCol>
                <a:gridCol w="540263">
                  <a:extLst>
                    <a:ext uri="{9D8B030D-6E8A-4147-A177-3AD203B41FA5}">
                      <a16:colId xmlns:a16="http://schemas.microsoft.com/office/drawing/2014/main" val="20008"/>
                    </a:ext>
                  </a:extLst>
                </a:gridCol>
                <a:gridCol w="541967">
                  <a:extLst>
                    <a:ext uri="{9D8B030D-6E8A-4147-A177-3AD203B41FA5}">
                      <a16:colId xmlns:a16="http://schemas.microsoft.com/office/drawing/2014/main" val="20009"/>
                    </a:ext>
                  </a:extLst>
                </a:gridCol>
                <a:gridCol w="543671">
                  <a:extLst>
                    <a:ext uri="{9D8B030D-6E8A-4147-A177-3AD203B41FA5}">
                      <a16:colId xmlns:a16="http://schemas.microsoft.com/office/drawing/2014/main" val="20010"/>
                    </a:ext>
                  </a:extLst>
                </a:gridCol>
                <a:gridCol w="540263">
                  <a:extLst>
                    <a:ext uri="{9D8B030D-6E8A-4147-A177-3AD203B41FA5}">
                      <a16:colId xmlns:a16="http://schemas.microsoft.com/office/drawing/2014/main" val="20011"/>
                    </a:ext>
                  </a:extLst>
                </a:gridCol>
                <a:gridCol w="543671">
                  <a:extLst>
                    <a:ext uri="{9D8B030D-6E8A-4147-A177-3AD203B41FA5}">
                      <a16:colId xmlns:a16="http://schemas.microsoft.com/office/drawing/2014/main" val="20012"/>
                    </a:ext>
                  </a:extLst>
                </a:gridCol>
                <a:gridCol w="541967">
                  <a:extLst>
                    <a:ext uri="{9D8B030D-6E8A-4147-A177-3AD203B41FA5}">
                      <a16:colId xmlns:a16="http://schemas.microsoft.com/office/drawing/2014/main" val="20013"/>
                    </a:ext>
                  </a:extLst>
                </a:gridCol>
                <a:gridCol w="541967">
                  <a:extLst>
                    <a:ext uri="{9D8B030D-6E8A-4147-A177-3AD203B41FA5}">
                      <a16:colId xmlns:a16="http://schemas.microsoft.com/office/drawing/2014/main" val="20014"/>
                    </a:ext>
                  </a:extLst>
                </a:gridCol>
              </a:tblGrid>
              <a:tr h="461232">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t>
                      </a:r>
                      <a:r>
                        <a:rPr kumimoji="0" lang="ru-RU" altLang="ru-RU" sz="1600" b="1"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0</a:t>
                      </a:r>
                      <a:endParaRPr kumimoji="0" lang="ru-RU" altLang="ru-RU"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–3.04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–2.98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–2.92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–2.91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–2.90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–2.87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–2.71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–2.52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–2.37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–2.37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–2.34</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2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619">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Окисленная 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a:t>
                      </a:r>
                      <a:r>
                        <a:rPr kumimoji="0" lang="ru-RU" altLang="ru-RU" sz="1400" b="1"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Rb</a:t>
                      </a:r>
                      <a:r>
                        <a:rPr kumimoji="0" lang="ru-RU"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a:t>
                      </a:r>
                      <a:r>
                        <a:rPr kumimoji="0" lang="ru-RU"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Cs</a:t>
                      </a:r>
                      <a:r>
                        <a:rPr kumimoji="0" lang="ru-RU"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Ba</a:t>
                      </a:r>
                      <a:r>
                        <a:rPr kumimoji="0" lang="ru-RU"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Sr</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La</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Y</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Mg</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Ce</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4128">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Восстановленная </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Li</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Rb</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Cs</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Ba</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Sr</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La</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Y</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Mg</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3635089169"/>
              </p:ext>
            </p:extLst>
          </p:nvPr>
        </p:nvGraphicFramePr>
        <p:xfrm>
          <a:off x="1487490" y="3417074"/>
          <a:ext cx="9453738" cy="1710890"/>
        </p:xfrm>
        <a:graphic>
          <a:graphicData uri="http://schemas.openxmlformats.org/drawingml/2006/table">
            <a:tbl>
              <a:tblPr/>
              <a:tblGrid>
                <a:gridCol w="1733925">
                  <a:extLst>
                    <a:ext uri="{9D8B030D-6E8A-4147-A177-3AD203B41FA5}">
                      <a16:colId xmlns:a16="http://schemas.microsoft.com/office/drawing/2014/main" val="20000"/>
                    </a:ext>
                  </a:extLst>
                </a:gridCol>
                <a:gridCol w="476617">
                  <a:extLst>
                    <a:ext uri="{9D8B030D-6E8A-4147-A177-3AD203B41FA5}">
                      <a16:colId xmlns:a16="http://schemas.microsoft.com/office/drawing/2014/main" val="20001"/>
                    </a:ext>
                  </a:extLst>
                </a:gridCol>
                <a:gridCol w="556906">
                  <a:extLst>
                    <a:ext uri="{9D8B030D-6E8A-4147-A177-3AD203B41FA5}">
                      <a16:colId xmlns:a16="http://schemas.microsoft.com/office/drawing/2014/main" val="20002"/>
                    </a:ext>
                  </a:extLst>
                </a:gridCol>
                <a:gridCol w="558615">
                  <a:extLst>
                    <a:ext uri="{9D8B030D-6E8A-4147-A177-3AD203B41FA5}">
                      <a16:colId xmlns:a16="http://schemas.microsoft.com/office/drawing/2014/main" val="20003"/>
                    </a:ext>
                  </a:extLst>
                </a:gridCol>
                <a:gridCol w="556906">
                  <a:extLst>
                    <a:ext uri="{9D8B030D-6E8A-4147-A177-3AD203B41FA5}">
                      <a16:colId xmlns:a16="http://schemas.microsoft.com/office/drawing/2014/main" val="20004"/>
                    </a:ext>
                  </a:extLst>
                </a:gridCol>
                <a:gridCol w="556906">
                  <a:extLst>
                    <a:ext uri="{9D8B030D-6E8A-4147-A177-3AD203B41FA5}">
                      <a16:colId xmlns:a16="http://schemas.microsoft.com/office/drawing/2014/main" val="20005"/>
                    </a:ext>
                  </a:extLst>
                </a:gridCol>
                <a:gridCol w="556906">
                  <a:extLst>
                    <a:ext uri="{9D8B030D-6E8A-4147-A177-3AD203B41FA5}">
                      <a16:colId xmlns:a16="http://schemas.microsoft.com/office/drawing/2014/main" val="20006"/>
                    </a:ext>
                  </a:extLst>
                </a:gridCol>
                <a:gridCol w="556906">
                  <a:extLst>
                    <a:ext uri="{9D8B030D-6E8A-4147-A177-3AD203B41FA5}">
                      <a16:colId xmlns:a16="http://schemas.microsoft.com/office/drawing/2014/main" val="20007"/>
                    </a:ext>
                  </a:extLst>
                </a:gridCol>
                <a:gridCol w="556906">
                  <a:extLst>
                    <a:ext uri="{9D8B030D-6E8A-4147-A177-3AD203B41FA5}">
                      <a16:colId xmlns:a16="http://schemas.microsoft.com/office/drawing/2014/main" val="20008"/>
                    </a:ext>
                  </a:extLst>
                </a:gridCol>
                <a:gridCol w="556906">
                  <a:extLst>
                    <a:ext uri="{9D8B030D-6E8A-4147-A177-3AD203B41FA5}">
                      <a16:colId xmlns:a16="http://schemas.microsoft.com/office/drawing/2014/main" val="20009"/>
                    </a:ext>
                  </a:extLst>
                </a:gridCol>
                <a:gridCol w="556906">
                  <a:extLst>
                    <a:ext uri="{9D8B030D-6E8A-4147-A177-3AD203B41FA5}">
                      <a16:colId xmlns:a16="http://schemas.microsoft.com/office/drawing/2014/main" val="20010"/>
                    </a:ext>
                  </a:extLst>
                </a:gridCol>
                <a:gridCol w="556906">
                  <a:extLst>
                    <a:ext uri="{9D8B030D-6E8A-4147-A177-3AD203B41FA5}">
                      <a16:colId xmlns:a16="http://schemas.microsoft.com/office/drawing/2014/main" val="20011"/>
                    </a:ext>
                  </a:extLst>
                </a:gridCol>
                <a:gridCol w="558615">
                  <a:extLst>
                    <a:ext uri="{9D8B030D-6E8A-4147-A177-3AD203B41FA5}">
                      <a16:colId xmlns:a16="http://schemas.microsoft.com/office/drawing/2014/main" val="20012"/>
                    </a:ext>
                  </a:extLst>
                </a:gridCol>
                <a:gridCol w="556906">
                  <a:extLst>
                    <a:ext uri="{9D8B030D-6E8A-4147-A177-3AD203B41FA5}">
                      <a16:colId xmlns:a16="http://schemas.microsoft.com/office/drawing/2014/main" val="20013"/>
                    </a:ext>
                  </a:extLst>
                </a:gridCol>
                <a:gridCol w="556906">
                  <a:extLst>
                    <a:ext uri="{9D8B030D-6E8A-4147-A177-3AD203B41FA5}">
                      <a16:colId xmlns:a16="http://schemas.microsoft.com/office/drawing/2014/main" val="20014"/>
                    </a:ext>
                  </a:extLst>
                </a:gridCol>
              </a:tblGrid>
              <a:tr h="742712">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t>
                      </a:r>
                      <a:r>
                        <a:rPr kumimoji="0" lang="ru-RU" altLang="ru-RU" sz="1400" b="1"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0</a:t>
                      </a:r>
                      <a:endPar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–1.63</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–1.23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–1.19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–0.91</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–0.76</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–0.40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–0.33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–0.28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–0.26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–0.14</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–0.13</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a:t>
                      </a: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2</a:t>
                      </a:r>
                      <a:r>
                        <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a:t>
                      </a: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08</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rPr>
                        <a:t>–1.85</a:t>
                      </a:r>
                      <a:endParaRPr kumimoji="0" lang="ru-RU" altLang="ru-RU" sz="1400" b="1" i="0" u="none" strike="noStrike" cap="none" normalizeH="0" baseline="0">
                        <a:ln>
                          <a:noFill/>
                        </a:ln>
                        <a:solidFill>
                          <a:srgbClr val="00206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356">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Окисленная 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Mn</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Zn</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Fe</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Cd</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Ni</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Sn</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Pb</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Sc</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3+</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Be</a:t>
                      </a:r>
                      <a:r>
                        <a:rPr kumimoji="0" lang="en-US" altLang="ru-RU" sz="14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endPar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6822">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Восстановленная форма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Mn</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Zn</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Fe</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Cd</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Ni</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Sn</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Pb</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Sc</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1" fontAlgn="base" latinLnBrk="0" hangingPunct="1">
                        <a:spcBef>
                          <a:spcPct val="20000"/>
                        </a:spcBef>
                        <a:spcAft>
                          <a:spcPct val="0"/>
                        </a:spcAft>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039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640"/>
            <a:ext cx="8566487" cy="864096"/>
          </a:xfrm>
        </p:spPr>
        <p:txBody>
          <a:bodyPr>
            <a:normAutofit/>
          </a:bodyPr>
          <a:lstStyle/>
          <a:p>
            <a:r>
              <a:rPr lang="ru-RU" b="1" dirty="0">
                <a:latin typeface="Times New Roman" panose="02020603050405020304" pitchFamily="18" charset="0"/>
                <a:cs typeface="Times New Roman" panose="02020603050405020304" pitchFamily="18" charset="0"/>
              </a:rPr>
              <a:t>Цель и задачи</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307480"/>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407368" y="1530175"/>
            <a:ext cx="11593287" cy="1394769"/>
          </a:xfrm>
        </p:spPr>
        <p:txBody>
          <a:bodyPr>
            <a:normAutofit/>
          </a:bodyPr>
          <a:lstStyle/>
          <a:p>
            <a:pPr marL="0" indent="0" algn="just">
              <a:buNone/>
            </a:pPr>
            <a:r>
              <a:rPr lang="ru-RU" sz="2600" i="1" dirty="0">
                <a:latin typeface="Times New Roman" panose="02020603050405020304" pitchFamily="18" charset="0"/>
                <a:cs typeface="Times New Roman" panose="02020603050405020304" pitchFamily="18" charset="0"/>
              </a:rPr>
              <a:t>Цель</a:t>
            </a:r>
            <a:r>
              <a:rPr lang="ru-RU" sz="2600" dirty="0">
                <a:latin typeface="Times New Roman" panose="02020603050405020304" pitchFamily="18" charset="0"/>
                <a:cs typeface="Times New Roman" panose="02020603050405020304" pitchFamily="18" charset="0"/>
              </a:rPr>
              <a:t> - формирование у обучающихся знаний о фундаментальных законах и методах электрохимии, что позволит им глубже понять механизмы физико-химических процессов, протекающих в природе и живых организмах.</a:t>
            </a:r>
          </a:p>
        </p:txBody>
      </p:sp>
      <p:sp>
        <p:nvSpPr>
          <p:cNvPr id="7" name="TextBox 6">
            <a:extLst>
              <a:ext uri="{FF2B5EF4-FFF2-40B4-BE49-F238E27FC236}">
                <a16:creationId xmlns:a16="http://schemas.microsoft.com/office/drawing/2014/main" id="{58DB2A58-20B2-4BD9-87FC-D48F8D68EE14}"/>
              </a:ext>
            </a:extLst>
          </p:cNvPr>
          <p:cNvSpPr txBox="1"/>
          <p:nvPr/>
        </p:nvSpPr>
        <p:spPr>
          <a:xfrm>
            <a:off x="407368" y="3286726"/>
            <a:ext cx="11593286" cy="2308324"/>
          </a:xfrm>
          <a:prstGeom prst="rect">
            <a:avLst/>
          </a:prstGeom>
          <a:noFill/>
        </p:spPr>
        <p:txBody>
          <a:bodyPr wrap="square">
            <a:spAutoFit/>
          </a:bodyPr>
          <a:lstStyle/>
          <a:p>
            <a:pPr algn="just"/>
            <a:r>
              <a:rPr lang="ru-RU" sz="2400" i="1" dirty="0">
                <a:latin typeface="Times New Roman" panose="02020603050405020304" pitchFamily="18" charset="0"/>
                <a:cs typeface="Times New Roman" panose="02020603050405020304" pitchFamily="18" charset="0"/>
              </a:rPr>
              <a:t>Задачи:</a:t>
            </a:r>
          </a:p>
          <a:p>
            <a:pPr marL="457200" indent="-457200" algn="just">
              <a:buAutoNum type="arabicPeriod"/>
            </a:pPr>
            <a:r>
              <a:rPr lang="ru-RU" sz="2400" dirty="0">
                <a:latin typeface="Times New Roman" panose="02020603050405020304" pitchFamily="18" charset="0"/>
                <a:cs typeface="Times New Roman" panose="02020603050405020304" pitchFamily="18" charset="0"/>
              </a:rPr>
              <a:t>Рассмотреть определения фундаментальных понятий электрохимии.</a:t>
            </a:r>
          </a:p>
          <a:p>
            <a:pPr marL="457200" indent="-457200" algn="just">
              <a:buAutoNum type="arabicPeriod"/>
            </a:pPr>
            <a:r>
              <a:rPr lang="ru-RU" sz="2400" dirty="0">
                <a:latin typeface="Times New Roman" panose="02020603050405020304" pitchFamily="18" charset="0"/>
                <a:cs typeface="Times New Roman" panose="02020603050405020304" pitchFamily="18" charset="0"/>
              </a:rPr>
              <a:t>На примере элемента элемент Даниэля - Якоби рассмотреть принцип работы химических источников тока.</a:t>
            </a:r>
          </a:p>
          <a:p>
            <a:pPr marL="457200" indent="-457200" algn="just">
              <a:buAutoNum type="arabicPeriod"/>
            </a:pPr>
            <a:r>
              <a:rPr lang="ru-RU" sz="2400" dirty="0">
                <a:latin typeface="Times New Roman" panose="02020603050405020304" pitchFamily="18" charset="0"/>
                <a:cs typeface="Times New Roman" panose="02020603050405020304" pitchFamily="18" charset="0"/>
              </a:rPr>
              <a:t>Рассмотреть алгоритм составления схемы электрохимической системы (цепи).</a:t>
            </a:r>
          </a:p>
          <a:p>
            <a:pPr marL="457200" indent="-457200" algn="just">
              <a:buAutoNum type="arabicPeriod"/>
            </a:pPr>
            <a:r>
              <a:rPr lang="ru-RU" sz="2400" dirty="0">
                <a:latin typeface="Times New Roman" panose="02020603050405020304" pitchFamily="18" charset="0"/>
                <a:cs typeface="Times New Roman" panose="02020603050405020304" pitchFamily="18" charset="0"/>
              </a:rPr>
              <a:t>Изучить явление электролиза и законы количественно его описывающие.</a:t>
            </a:r>
          </a:p>
        </p:txBody>
      </p:sp>
    </p:spTree>
    <p:extLst>
      <p:ext uri="{BB962C8B-B14F-4D97-AF65-F5344CB8AC3E}">
        <p14:creationId xmlns:p14="http://schemas.microsoft.com/office/powerpoint/2010/main" val="314259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sz="3600" b="1" dirty="0">
                <a:latin typeface="Times New Roman" panose="02020603050405020304" pitchFamily="18" charset="0"/>
                <a:cs typeface="Times New Roman" panose="02020603050405020304" pitchFamily="18" charset="0"/>
              </a:rPr>
              <a:t>Уравнение Нернста</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842" y="0"/>
            <a:ext cx="1222695" cy="12226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6"/>
          <p:cNvGraphicFramePr>
            <a:graphicFrameLocks noChangeAspect="1"/>
          </p:cNvGraphicFramePr>
          <p:nvPr>
            <p:extLst>
              <p:ext uri="{D42A27DB-BD31-4B8C-83A1-F6EECF244321}">
                <p14:modId xmlns:p14="http://schemas.microsoft.com/office/powerpoint/2010/main" val="1989362092"/>
              </p:ext>
            </p:extLst>
          </p:nvPr>
        </p:nvGraphicFramePr>
        <p:xfrm>
          <a:off x="1367136" y="619391"/>
          <a:ext cx="4320480" cy="1408298"/>
        </p:xfrm>
        <a:graphic>
          <a:graphicData uri="http://schemas.openxmlformats.org/presentationml/2006/ole">
            <mc:AlternateContent xmlns:mc="http://schemas.openxmlformats.org/markup-compatibility/2006">
              <mc:Choice xmlns:v="urn:schemas-microsoft-com:vml" Requires="v">
                <p:oleObj spid="_x0000_s1043" name="Формула" r:id="rId4" imgW="1282700" imgH="419100" progId="Equation.3">
                  <p:embed/>
                </p:oleObj>
              </mc:Choice>
              <mc:Fallback>
                <p:oleObj name="Формула" r:id="rId4" imgW="12827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136" y="619391"/>
                        <a:ext cx="4320480" cy="1408298"/>
                      </a:xfrm>
                      <a:prstGeom prst="rect">
                        <a:avLst/>
                      </a:prstGeom>
                      <a:noFill/>
                      <a:ln>
                        <a:noFill/>
                      </a:ln>
                    </p:spPr>
                  </p:pic>
                </p:oleObj>
              </mc:Fallback>
            </mc:AlternateContent>
          </a:graphicData>
        </a:graphic>
      </p:graphicFrame>
      <p:sp>
        <p:nvSpPr>
          <p:cNvPr id="4" name="Прямоугольник 3"/>
          <p:cNvSpPr/>
          <p:nvPr/>
        </p:nvSpPr>
        <p:spPr>
          <a:xfrm>
            <a:off x="106778" y="2027689"/>
            <a:ext cx="6565285" cy="2554545"/>
          </a:xfrm>
          <a:prstGeom prst="rect">
            <a:avLst/>
          </a:prstGeom>
        </p:spPr>
        <p:txBody>
          <a:bodyPr wrap="square">
            <a:spAutoFit/>
          </a:bodyPr>
          <a:lstStyle/>
          <a:p>
            <a:pPr algn="just"/>
            <a:r>
              <a:rPr lang="ru-RU" sz="2000" dirty="0">
                <a:latin typeface="Times New Roman" panose="02020603050405020304" pitchFamily="18" charset="0"/>
                <a:cs typeface="Times New Roman" panose="02020603050405020304" pitchFamily="18" charset="0"/>
              </a:rPr>
              <a:t>где </a:t>
            </a:r>
            <a:r>
              <a:rPr lang="ru-RU" altLang="ru-RU" sz="2000" b="1" dirty="0">
                <a:solidFill>
                  <a:srgbClr val="002060"/>
                </a:solidFill>
                <a:latin typeface="Times New Roman" panose="02020603050405020304" pitchFamily="18" charset="0"/>
              </a:rPr>
              <a:t>ε</a:t>
            </a:r>
            <a:r>
              <a:rPr lang="ru-RU" altLang="ru-RU" sz="2000" b="1" i="1" baseline="30000" dirty="0">
                <a:solidFill>
                  <a:srgbClr val="002060"/>
                </a:solidFill>
                <a:latin typeface="Times New Roman" panose="02020603050405020304" pitchFamily="18" charset="0"/>
              </a:rPr>
              <a:t>0</a:t>
            </a:r>
            <a:r>
              <a:rPr lang="ru-RU" altLang="ru-RU" sz="2000" b="1" dirty="0">
                <a:solidFill>
                  <a:srgbClr val="002060"/>
                </a:solidFill>
                <a:latin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−стандартный электродный потенциал; </a:t>
            </a:r>
            <a:r>
              <a:rPr lang="ru-RU" sz="2000" b="1" dirty="0">
                <a:latin typeface="Times New Roman" panose="02020603050405020304" pitchFamily="18" charset="0"/>
                <a:cs typeface="Times New Roman" panose="02020603050405020304" pitchFamily="18" charset="0"/>
              </a:rPr>
              <a:t>R</a:t>
            </a:r>
            <a:r>
              <a:rPr lang="ru-RU" sz="2000" dirty="0">
                <a:latin typeface="Times New Roman" panose="02020603050405020304" pitchFamily="18" charset="0"/>
                <a:cs typeface="Times New Roman" panose="02020603050405020304" pitchFamily="18" charset="0"/>
              </a:rPr>
              <a:t> − универсальная молярная постоянная, R=8,314Дж/</a:t>
            </a:r>
            <a:r>
              <a:rPr lang="ru-RU" sz="2000" dirty="0" err="1">
                <a:latin typeface="Times New Roman" panose="02020603050405020304" pitchFamily="18" charset="0"/>
                <a:cs typeface="Times New Roman" panose="02020603050405020304" pitchFamily="18" charset="0"/>
              </a:rPr>
              <a:t>моль⋅К</a:t>
            </a:r>
            <a:r>
              <a:rPr lang="ru-RU" sz="2000" dirty="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Т</a:t>
            </a:r>
            <a:r>
              <a:rPr lang="ru-RU" sz="2000" dirty="0">
                <a:latin typeface="Times New Roman" panose="02020603050405020304" pitchFamily="18" charset="0"/>
                <a:cs typeface="Times New Roman" panose="02020603050405020304" pitchFamily="18" charset="0"/>
              </a:rPr>
              <a:t> − температура, К; </a:t>
            </a:r>
          </a:p>
          <a:p>
            <a:pPr algn="just"/>
            <a:r>
              <a:rPr lang="ru-RU" sz="2000" b="1" dirty="0">
                <a:latin typeface="Times New Roman" panose="02020603050405020304" pitchFamily="18" charset="0"/>
                <a:cs typeface="Times New Roman" panose="02020603050405020304" pitchFamily="18" charset="0"/>
              </a:rPr>
              <a:t>F</a:t>
            </a:r>
            <a:r>
              <a:rPr lang="ru-RU" sz="2000" dirty="0">
                <a:latin typeface="Times New Roman" panose="02020603050405020304" pitchFamily="18" charset="0"/>
                <a:cs typeface="Times New Roman" panose="02020603050405020304" pitchFamily="18" charset="0"/>
              </a:rPr>
              <a:t> − постоянная Фарадея, F=96500Кл/моль; </a:t>
            </a:r>
          </a:p>
          <a:p>
            <a:pPr algn="just"/>
            <a:r>
              <a:rPr lang="ru-RU" sz="2000" b="1" dirty="0">
                <a:latin typeface="Times New Roman" panose="02020603050405020304" pitchFamily="18" charset="0"/>
                <a:cs typeface="Times New Roman" panose="02020603050405020304" pitchFamily="18" charset="0"/>
              </a:rPr>
              <a:t>z</a:t>
            </a:r>
            <a:r>
              <a:rPr lang="ru-RU" sz="2000" dirty="0">
                <a:latin typeface="Times New Roman" panose="02020603050405020304" pitchFamily="18" charset="0"/>
                <a:cs typeface="Times New Roman" panose="02020603050405020304" pitchFamily="18" charset="0"/>
              </a:rPr>
              <a:t> − количество электронов, которые принимают участие в элементарном акте электрохимического процесса;</a:t>
            </a:r>
          </a:p>
          <a:p>
            <a:pPr algn="just"/>
            <a:r>
              <a:rPr lang="ru-RU" sz="2000" dirty="0">
                <a:latin typeface="Times New Roman" panose="02020603050405020304" pitchFamily="18" charset="0"/>
                <a:cs typeface="Times New Roman" panose="02020603050405020304" pitchFamily="18" charset="0"/>
              </a:rPr>
              <a:t>[</a:t>
            </a:r>
            <a:r>
              <a:rPr lang="ru-RU" sz="2000" dirty="0" err="1">
                <a:latin typeface="Times New Roman" panose="02020603050405020304" pitchFamily="18" charset="0"/>
                <a:cs typeface="Times New Roman" panose="02020603050405020304" pitchFamily="18" charset="0"/>
              </a:rPr>
              <a:t>Ox</a:t>
            </a:r>
            <a:r>
              <a:rPr lang="ru-RU" sz="2000" dirty="0">
                <a:latin typeface="Times New Roman" panose="02020603050405020304" pitchFamily="18" charset="0"/>
                <a:cs typeface="Times New Roman" panose="02020603050405020304" pitchFamily="18" charset="0"/>
              </a:rPr>
              <a:t>] и [</a:t>
            </a:r>
            <a:r>
              <a:rPr lang="ru-RU" sz="2000" dirty="0" err="1">
                <a:latin typeface="Times New Roman" panose="02020603050405020304" pitchFamily="18" charset="0"/>
                <a:cs typeface="Times New Roman" panose="02020603050405020304" pitchFamily="18" charset="0"/>
              </a:rPr>
              <a:t>Red</a:t>
            </a:r>
            <a:r>
              <a:rPr lang="ru-RU" sz="2000" dirty="0">
                <a:latin typeface="Times New Roman" panose="02020603050405020304" pitchFamily="18" charset="0"/>
                <a:cs typeface="Times New Roman" panose="02020603050405020304" pitchFamily="18" charset="0"/>
              </a:rPr>
              <a:t>] − концентрации соответственно окисленной и восстановленной форм.</a:t>
            </a:r>
          </a:p>
        </p:txBody>
      </p:sp>
      <p:sp>
        <p:nvSpPr>
          <p:cNvPr id="7" name="Прямоугольник 6"/>
          <p:cNvSpPr/>
          <p:nvPr/>
        </p:nvSpPr>
        <p:spPr>
          <a:xfrm>
            <a:off x="132722" y="4585190"/>
            <a:ext cx="6565285" cy="1015663"/>
          </a:xfrm>
          <a:prstGeom prst="rect">
            <a:avLst/>
          </a:prstGeom>
          <a:ln>
            <a:solidFill>
              <a:schemeClr val="tx1">
                <a:lumMod val="90000"/>
                <a:lumOff val="10000"/>
              </a:schemeClr>
            </a:solidFill>
          </a:ln>
        </p:spPr>
        <p:txBody>
          <a:bodyPr wrap="square">
            <a:spAutoFit/>
          </a:bodyPr>
          <a:lstStyle/>
          <a:p>
            <a:pPr algn="just"/>
            <a:r>
              <a:rPr lang="ru-RU" sz="2000" dirty="0">
                <a:latin typeface="Times New Roman" panose="02020603050405020304" pitchFamily="18" charset="0"/>
                <a:cs typeface="Times New Roman" panose="02020603050405020304" pitchFamily="18" charset="0"/>
              </a:rPr>
              <a:t>Подстановка значений R, F и T=298K и переход от натурального логарифма к десятичному упрощает уравнение Нернста:</a:t>
            </a:r>
          </a:p>
        </p:txBody>
      </p:sp>
      <p:pic>
        <p:nvPicPr>
          <p:cNvPr id="8" name="Рисунок 7"/>
          <p:cNvPicPr>
            <a:picLocks noChangeAspect="1"/>
          </p:cNvPicPr>
          <p:nvPr/>
        </p:nvPicPr>
        <p:blipFill>
          <a:blip r:embed="rId6"/>
          <a:stretch>
            <a:fillRect/>
          </a:stretch>
        </p:blipFill>
        <p:spPr>
          <a:xfrm>
            <a:off x="1697906" y="5619913"/>
            <a:ext cx="3383028" cy="999708"/>
          </a:xfrm>
          <a:prstGeom prst="rect">
            <a:avLst/>
          </a:prstGeom>
        </p:spPr>
      </p:pic>
      <p:sp>
        <p:nvSpPr>
          <p:cNvPr id="9" name="Прямоугольник 8"/>
          <p:cNvSpPr/>
          <p:nvPr/>
        </p:nvSpPr>
        <p:spPr>
          <a:xfrm>
            <a:off x="6672062" y="5182336"/>
            <a:ext cx="5375920" cy="1631216"/>
          </a:xfrm>
          <a:prstGeom prst="rect">
            <a:avLst/>
          </a:prstGeom>
          <a:solidFill>
            <a:schemeClr val="tx1">
              <a:lumMod val="10000"/>
              <a:lumOff val="90000"/>
            </a:schemeClr>
          </a:solidFill>
          <a:ln>
            <a:solidFill>
              <a:schemeClr val="tx1">
                <a:lumMod val="90000"/>
                <a:lumOff val="10000"/>
              </a:schemeClr>
            </a:solidFill>
          </a:ln>
        </p:spPr>
        <p:txBody>
          <a:bodyPr wrap="square">
            <a:spAutoFit/>
          </a:bodyPr>
          <a:lstStyle/>
          <a:p>
            <a:pPr algn="ctr"/>
            <a:r>
              <a:rPr lang="ru-RU" sz="2000" dirty="0">
                <a:latin typeface="Times New Roman" panose="02020603050405020304" pitchFamily="18" charset="0"/>
                <a:cs typeface="Times New Roman" panose="02020603050405020304" pitchFamily="18" charset="0"/>
              </a:rPr>
              <a:t>Вальтер Герман Нернст (25 июня 1864 - 18 ноября 1941, ) — немецкий физик и химик. Профессор и академик. Лауреат Нобелевской премии по химии (1920) «в признание его работ по термодинамике».</a:t>
            </a:r>
          </a:p>
        </p:txBody>
      </p:sp>
      <p:pic>
        <p:nvPicPr>
          <p:cNvPr id="10" name="Рисунок 9"/>
          <p:cNvPicPr>
            <a:picLocks noChangeAspect="1"/>
          </p:cNvPicPr>
          <p:nvPr/>
        </p:nvPicPr>
        <p:blipFill>
          <a:blip r:embed="rId7"/>
          <a:stretch>
            <a:fillRect/>
          </a:stretch>
        </p:blipFill>
        <p:spPr>
          <a:xfrm>
            <a:off x="7811089" y="868660"/>
            <a:ext cx="3097865" cy="4224362"/>
          </a:xfrm>
          <a:prstGeom prst="rect">
            <a:avLst/>
          </a:prstGeom>
          <a:ln w="19050">
            <a:solidFill>
              <a:schemeClr val="tx1">
                <a:lumMod val="90000"/>
                <a:lumOff val="10000"/>
              </a:schemeClr>
            </a:solidFill>
          </a:ln>
        </p:spPr>
      </p:pic>
    </p:spTree>
    <p:extLst>
      <p:ext uri="{BB962C8B-B14F-4D97-AF65-F5344CB8AC3E}">
        <p14:creationId xmlns:p14="http://schemas.microsoft.com/office/powerpoint/2010/main" val="1105445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sz="3600" dirty="0">
                <a:latin typeface="Times New Roman" panose="02020603050405020304" pitchFamily="18" charset="0"/>
                <a:cs typeface="Times New Roman" panose="02020603050405020304" pitchFamily="18" charset="0"/>
              </a:rPr>
              <a:t>Как используют </a:t>
            </a:r>
            <a:r>
              <a:rPr lang="ru-RU" altLang="ru-RU" sz="3600" dirty="0">
                <a:latin typeface="Times New Roman" panose="02020603050405020304" pitchFamily="18" charset="0"/>
                <a:cs typeface="Times New Roman" panose="02020603050405020304" pitchFamily="18" charset="0"/>
              </a:rPr>
              <a:t>уравнения Нернста</a:t>
            </a:r>
            <a:endParaRPr lang="ru-RU" sz="3600"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3425" y="26536"/>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6" name="Объект 5"/>
          <p:cNvPicPr>
            <a:picLocks noGrp="1" noChangeAspect="1"/>
          </p:cNvPicPr>
          <p:nvPr>
            <p:ph idx="1"/>
          </p:nvPr>
        </p:nvPicPr>
        <p:blipFill>
          <a:blip r:embed="rId3"/>
          <a:stretch>
            <a:fillRect/>
          </a:stretch>
        </p:blipFill>
        <p:spPr>
          <a:xfrm>
            <a:off x="2711624" y="1651662"/>
            <a:ext cx="7517210" cy="899612"/>
          </a:xfrm>
          <a:prstGeom prst="rect">
            <a:avLst/>
          </a:prstGeom>
        </p:spPr>
      </p:pic>
      <p:sp>
        <p:nvSpPr>
          <p:cNvPr id="4" name="Прямоугольник 3"/>
          <p:cNvSpPr/>
          <p:nvPr/>
        </p:nvSpPr>
        <p:spPr>
          <a:xfrm>
            <a:off x="3187723" y="787566"/>
            <a:ext cx="6030112" cy="461665"/>
          </a:xfrm>
          <a:prstGeom prst="rect">
            <a:avLst/>
          </a:prstGeom>
        </p:spPr>
        <p:txBody>
          <a:bodyPr wrap="none">
            <a:spAutoFit/>
          </a:bodyPr>
          <a:lstStyle/>
          <a:p>
            <a:r>
              <a:rPr lang="ru-RU" sz="2400" dirty="0">
                <a:latin typeface="Times New Roman" panose="02020603050405020304" pitchFamily="18" charset="0"/>
                <a:cs typeface="Times New Roman" panose="02020603050405020304" pitchFamily="18" charset="0"/>
              </a:rPr>
              <a:t>Рассчитать электродный потенциал системы</a:t>
            </a:r>
          </a:p>
        </p:txBody>
      </p:sp>
      <p:pic>
        <p:nvPicPr>
          <p:cNvPr id="7" name="Рисунок 6"/>
          <p:cNvPicPr>
            <a:picLocks noChangeAspect="1"/>
          </p:cNvPicPr>
          <p:nvPr/>
        </p:nvPicPr>
        <p:blipFill>
          <a:blip r:embed="rId4"/>
          <a:stretch>
            <a:fillRect/>
          </a:stretch>
        </p:blipFill>
        <p:spPr>
          <a:xfrm>
            <a:off x="2263178" y="2965984"/>
            <a:ext cx="7879201" cy="858460"/>
          </a:xfrm>
          <a:prstGeom prst="rect">
            <a:avLst/>
          </a:prstGeom>
        </p:spPr>
      </p:pic>
      <p:pic>
        <p:nvPicPr>
          <p:cNvPr id="8" name="Рисунок 7"/>
          <p:cNvPicPr>
            <a:picLocks noChangeAspect="1"/>
          </p:cNvPicPr>
          <p:nvPr/>
        </p:nvPicPr>
        <p:blipFill>
          <a:blip r:embed="rId5"/>
          <a:stretch>
            <a:fillRect/>
          </a:stretch>
        </p:blipFill>
        <p:spPr>
          <a:xfrm>
            <a:off x="2722152" y="4112214"/>
            <a:ext cx="7048829" cy="1029682"/>
          </a:xfrm>
          <a:prstGeom prst="rect">
            <a:avLst/>
          </a:prstGeom>
        </p:spPr>
      </p:pic>
      <p:pic>
        <p:nvPicPr>
          <p:cNvPr id="9" name="Рисунок 8"/>
          <p:cNvPicPr>
            <a:picLocks noChangeAspect="1"/>
          </p:cNvPicPr>
          <p:nvPr/>
        </p:nvPicPr>
        <p:blipFill>
          <a:blip r:embed="rId6"/>
          <a:stretch>
            <a:fillRect/>
          </a:stretch>
        </p:blipFill>
        <p:spPr>
          <a:xfrm>
            <a:off x="2498984" y="5733256"/>
            <a:ext cx="7983794" cy="851213"/>
          </a:xfrm>
          <a:prstGeom prst="rect">
            <a:avLst/>
          </a:prstGeom>
        </p:spPr>
      </p:pic>
    </p:spTree>
    <p:extLst>
      <p:ext uri="{BB962C8B-B14F-4D97-AF65-F5344CB8AC3E}">
        <p14:creationId xmlns:p14="http://schemas.microsoft.com/office/powerpoint/2010/main" val="73696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05406"/>
            <a:ext cx="8566487" cy="864096"/>
          </a:xfrm>
        </p:spPr>
        <p:txBody>
          <a:bodyPr>
            <a:noAutofit/>
          </a:bodyPr>
          <a:lstStyle/>
          <a:p>
            <a:pPr lvl="0" fontAlgn="base">
              <a:lnSpc>
                <a:spcPct val="100000"/>
              </a:lnSpc>
              <a:spcAft>
                <a:spcPct val="0"/>
              </a:spcAft>
            </a:pPr>
            <a:r>
              <a:rPr lang="ru-RU" altLang="ru-RU" sz="2800" b="1" dirty="0">
                <a:solidFill>
                  <a:srgbClr val="003399"/>
                </a:solidFill>
                <a:latin typeface="Times New Roman" panose="02020603050405020304" pitchFamily="18" charset="0"/>
                <a:ea typeface="+mn-ea"/>
                <a:cs typeface="Times New Roman" panose="02020603050405020304" pitchFamily="18" charset="0"/>
              </a:rPr>
              <a:t>Потенциометрический метод химического анализа</a:t>
            </a:r>
            <a:endParaRPr lang="ru-RU" sz="4800"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80424" y="1484785"/>
            <a:ext cx="11881320" cy="2592288"/>
          </a:xfrm>
        </p:spPr>
        <p:txBody>
          <a:bodyPr/>
          <a:lstStyle/>
          <a:p>
            <a:pPr marL="0" indent="0" algn="just">
              <a:buNone/>
            </a:pPr>
            <a:r>
              <a:rPr lang="ru-RU" sz="2600" dirty="0">
                <a:latin typeface="Times New Roman" panose="02020603050405020304" pitchFamily="18" charset="0"/>
                <a:cs typeface="Times New Roman" panose="02020603050405020304" pitchFamily="18" charset="0"/>
              </a:rPr>
              <a:t>Потенциометрический метод анализа  основан на  измерении электродвижущих  сил  гальванических  элементов.</a:t>
            </a:r>
          </a:p>
          <a:p>
            <a:pPr marL="0" indent="0" algn="just">
              <a:buNone/>
            </a:pPr>
            <a:r>
              <a:rPr lang="ru-RU" sz="2600" dirty="0">
                <a:latin typeface="Times New Roman" panose="02020603050405020304" pitchFamily="18" charset="0"/>
                <a:cs typeface="Times New Roman" panose="02020603050405020304" pitchFamily="18" charset="0"/>
              </a:rPr>
              <a:t>При выполнении потенциометрических измерений измеряют потенциал рабочего электрода, зависящий от состава раствора, в который он погружен измеряют относительно другого электрода, потенциал которого не зависит от состава раствора – электрода сравнения.</a:t>
            </a:r>
          </a:p>
          <a:p>
            <a:pPr marL="0" indent="0">
              <a:buNone/>
            </a:pPr>
            <a:endParaRPr lang="ru-RU" dirty="0"/>
          </a:p>
        </p:txBody>
      </p:sp>
      <p:sp>
        <p:nvSpPr>
          <p:cNvPr id="6" name="Прямоугольник 5"/>
          <p:cNvSpPr/>
          <p:nvPr/>
        </p:nvSpPr>
        <p:spPr>
          <a:xfrm>
            <a:off x="180424" y="4077073"/>
            <a:ext cx="10801200" cy="892552"/>
          </a:xfrm>
          <a:prstGeom prst="rect">
            <a:avLst/>
          </a:prstGeom>
        </p:spPr>
        <p:txBody>
          <a:bodyPr wrap="square">
            <a:spAutoFit/>
          </a:bodyPr>
          <a:lstStyle/>
          <a:p>
            <a:pPr algn="just"/>
            <a:r>
              <a:rPr lang="ru-RU" sz="2600" dirty="0">
                <a:latin typeface="Times New Roman" panose="02020603050405020304" pitchFamily="18" charset="0"/>
                <a:cs typeface="Times New Roman" panose="02020603050405020304" pitchFamily="18" charset="0"/>
              </a:rPr>
              <a:t>Таким образом, измерения всегда проводятся при помощи двух электродов: рабочего и электрода сравнения.</a:t>
            </a:r>
          </a:p>
        </p:txBody>
      </p:sp>
    </p:spTree>
    <p:extLst>
      <p:ext uri="{BB962C8B-B14F-4D97-AF65-F5344CB8AC3E}">
        <p14:creationId xmlns:p14="http://schemas.microsoft.com/office/powerpoint/2010/main" val="3921126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1127448" y="1412776"/>
            <a:ext cx="10224489" cy="4676057"/>
          </a:xfrm>
          <a:prstGeom prst="rect">
            <a:avLst/>
          </a:prstGeom>
        </p:spPr>
      </p:pic>
    </p:spTree>
    <p:extLst>
      <p:ext uri="{BB962C8B-B14F-4D97-AF65-F5344CB8AC3E}">
        <p14:creationId xmlns:p14="http://schemas.microsoft.com/office/powerpoint/2010/main" val="427505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93162"/>
            <a:ext cx="8566487" cy="602393"/>
          </a:xfrm>
        </p:spPr>
        <p:txBody>
          <a:bodyPr>
            <a:normAutofit fontScale="90000"/>
          </a:bodyPr>
          <a:lstStyle/>
          <a:p>
            <a:r>
              <a:rPr lang="ru-RU" b="1" dirty="0">
                <a:latin typeface="Times New Roman" panose="02020603050405020304" pitchFamily="18" charset="0"/>
                <a:cs typeface="Times New Roman" panose="02020603050405020304" pitchFamily="18" charset="0"/>
              </a:rPr>
              <a:t>Электроды для потенциометрического анализа</a:t>
            </a:r>
            <a:br>
              <a:rPr lang="ru-RU" b="1" dirty="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16988"/>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3149006" y="1844824"/>
            <a:ext cx="6539593" cy="4557118"/>
          </a:xfrm>
          <a:prstGeom prst="rect">
            <a:avLst/>
          </a:prstGeom>
          <a:ln w="19050">
            <a:solidFill>
              <a:schemeClr val="tx1">
                <a:lumMod val="90000"/>
                <a:lumOff val="10000"/>
              </a:schemeClr>
            </a:solidFill>
          </a:ln>
        </p:spPr>
      </p:pic>
    </p:spTree>
    <p:extLst>
      <p:ext uri="{BB962C8B-B14F-4D97-AF65-F5344CB8AC3E}">
        <p14:creationId xmlns:p14="http://schemas.microsoft.com/office/powerpoint/2010/main" val="97016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fontScale="90000"/>
          </a:bodyPr>
          <a:lstStyle/>
          <a:p>
            <a:r>
              <a:rPr lang="ru-RU" b="1" dirty="0">
                <a:latin typeface="Times New Roman" panose="02020603050405020304" pitchFamily="18" charset="0"/>
                <a:cs typeface="Times New Roman" panose="02020603050405020304" pitchFamily="18" charset="0"/>
              </a:rPr>
              <a:t>Типы мембран ион-селективных электродов</a:t>
            </a:r>
            <a:br>
              <a:rPr lang="ru-RU" b="1" dirty="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307480"/>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1364513" y="2132856"/>
            <a:ext cx="9676532" cy="3148211"/>
          </a:xfrm>
          <a:prstGeom prst="rect">
            <a:avLst/>
          </a:prstGeom>
          <a:ln>
            <a:solidFill>
              <a:schemeClr val="tx1">
                <a:lumMod val="90000"/>
                <a:lumOff val="10000"/>
              </a:schemeClr>
            </a:solidFill>
          </a:ln>
        </p:spPr>
      </p:pic>
    </p:spTree>
    <p:extLst>
      <p:ext uri="{BB962C8B-B14F-4D97-AF65-F5344CB8AC3E}">
        <p14:creationId xmlns:p14="http://schemas.microsoft.com/office/powerpoint/2010/main" val="308164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Autofit/>
          </a:bodyPr>
          <a:lstStyle/>
          <a:p>
            <a:r>
              <a:rPr lang="ru-RU" sz="2800" b="1" dirty="0">
                <a:latin typeface="Times New Roman" panose="02020603050405020304" pitchFamily="18" charset="0"/>
                <a:cs typeface="Times New Roman" panose="02020603050405020304" pitchFamily="18" charset="0"/>
              </a:rPr>
              <a:t>ГРАДУИРОВОЧНАЯ ЗАВИСИМОСТЬ В ПОТЕНЦИОМЕТРИИ</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2883887" y="1484784"/>
            <a:ext cx="6637783" cy="4938455"/>
          </a:xfrm>
          <a:prstGeom prst="rect">
            <a:avLst/>
          </a:prstGeom>
        </p:spPr>
      </p:pic>
    </p:spTree>
    <p:extLst>
      <p:ext uri="{BB962C8B-B14F-4D97-AF65-F5344CB8AC3E}">
        <p14:creationId xmlns:p14="http://schemas.microsoft.com/office/powerpoint/2010/main" val="2910309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54730"/>
            <a:ext cx="8566487" cy="1214029"/>
          </a:xfrm>
        </p:spPr>
        <p:txBody>
          <a:bodyPr>
            <a:noAutofit/>
          </a:bodyPr>
          <a:lstStyle/>
          <a:p>
            <a:r>
              <a:rPr lang="ru-RU" sz="3200" b="1" dirty="0">
                <a:latin typeface="Times New Roman" panose="02020603050405020304" pitchFamily="18" charset="0"/>
                <a:cs typeface="Times New Roman" panose="02020603050405020304" pitchFamily="18" charset="0"/>
              </a:rPr>
              <a:t>Кривая кислотно-основного потенциометрического титрования</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7195" y="47922"/>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6" name="Объект 5"/>
          <p:cNvPicPr>
            <a:picLocks noGrp="1" noChangeAspect="1"/>
          </p:cNvPicPr>
          <p:nvPr>
            <p:ph idx="1"/>
          </p:nvPr>
        </p:nvPicPr>
        <p:blipFill>
          <a:blip r:embed="rId3"/>
          <a:stretch>
            <a:fillRect/>
          </a:stretch>
        </p:blipFill>
        <p:spPr>
          <a:xfrm>
            <a:off x="3359696" y="1268759"/>
            <a:ext cx="6337018" cy="5142569"/>
          </a:xfrm>
          <a:prstGeom prst="rect">
            <a:avLst/>
          </a:prstGeom>
        </p:spPr>
      </p:pic>
    </p:spTree>
    <p:extLst>
      <p:ext uri="{BB962C8B-B14F-4D97-AF65-F5344CB8AC3E}">
        <p14:creationId xmlns:p14="http://schemas.microsoft.com/office/powerpoint/2010/main" val="3143748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7464153" y="0"/>
            <a:ext cx="4727848" cy="6845549"/>
          </a:xfrm>
          <a:prstGeom prst="rect">
            <a:avLst/>
          </a:prstGeom>
        </p:spPr>
      </p:pic>
      <p:pic>
        <p:nvPicPr>
          <p:cNvPr id="6" name="Рисунок 5"/>
          <p:cNvPicPr>
            <a:picLocks noChangeAspect="1"/>
          </p:cNvPicPr>
          <p:nvPr/>
        </p:nvPicPr>
        <p:blipFill>
          <a:blip r:embed="rId3"/>
          <a:stretch>
            <a:fillRect/>
          </a:stretch>
        </p:blipFill>
        <p:spPr>
          <a:xfrm>
            <a:off x="4799856" y="-1"/>
            <a:ext cx="2664297" cy="4618207"/>
          </a:xfrm>
          <a:prstGeom prst="rect">
            <a:avLst/>
          </a:prstGeom>
        </p:spPr>
      </p:pic>
      <p:pic>
        <p:nvPicPr>
          <p:cNvPr id="7" name="Рисунок 6"/>
          <p:cNvPicPr>
            <a:picLocks noChangeAspect="1"/>
          </p:cNvPicPr>
          <p:nvPr/>
        </p:nvPicPr>
        <p:blipFill>
          <a:blip r:embed="rId4"/>
          <a:stretch>
            <a:fillRect/>
          </a:stretch>
        </p:blipFill>
        <p:spPr>
          <a:xfrm>
            <a:off x="1847527" y="0"/>
            <a:ext cx="2975075" cy="4618206"/>
          </a:xfrm>
          <a:prstGeom prst="rect">
            <a:avLst/>
          </a:prstGeom>
        </p:spPr>
      </p:pic>
      <p:sp>
        <p:nvSpPr>
          <p:cNvPr id="8" name="Прямоугольник 7"/>
          <p:cNvSpPr/>
          <p:nvPr/>
        </p:nvSpPr>
        <p:spPr>
          <a:xfrm>
            <a:off x="1847527" y="4596787"/>
            <a:ext cx="5616626" cy="2308324"/>
          </a:xfrm>
          <a:prstGeom prst="rect">
            <a:avLst/>
          </a:prstGeom>
        </p:spPr>
        <p:txBody>
          <a:bodyPr wrap="square">
            <a:spAutoFit/>
          </a:bodyPr>
          <a:lstStyle/>
          <a:p>
            <a:pPr algn="just"/>
            <a:r>
              <a:rPr lang="ru-RU" sz="2400" dirty="0">
                <a:latin typeface="Times New Roman" panose="02020603050405020304" pitchFamily="18" charset="0"/>
                <a:cs typeface="Times New Roman" panose="02020603050405020304" pitchFamily="18" charset="0"/>
              </a:rPr>
              <a:t>Методика: ФР.1.31.2005.01774. Методика выполнения рН, общей жёсткости, массовых концентраций </a:t>
            </a:r>
            <a:r>
              <a:rPr lang="ru-RU" sz="2400" dirty="0" err="1">
                <a:latin typeface="Times New Roman" panose="02020603050405020304" pitchFamily="18" charset="0"/>
                <a:cs typeface="Times New Roman" panose="02020603050405020304" pitchFamily="18" charset="0"/>
              </a:rPr>
              <a:t>Cl</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Br</a:t>
            </a:r>
            <a:r>
              <a:rPr lang="ru-RU" sz="2400" dirty="0">
                <a:latin typeface="Times New Roman" panose="02020603050405020304" pitchFamily="18" charset="0"/>
                <a:cs typeface="Times New Roman" panose="02020603050405020304" pitchFamily="18" charset="0"/>
              </a:rPr>
              <a:t>-, I-, F- и др. ионов в водных средах методом потенциометрии. М.: </a:t>
            </a:r>
            <a:r>
              <a:rPr lang="ru-RU" sz="2400" dirty="0" err="1">
                <a:latin typeface="Times New Roman" panose="02020603050405020304" pitchFamily="18" charset="0"/>
                <a:cs typeface="Times New Roman" panose="02020603050405020304" pitchFamily="18" charset="0"/>
              </a:rPr>
              <a:t>Эконикс</a:t>
            </a:r>
            <a:r>
              <a:rPr lang="ru-RU" sz="2400" dirty="0">
                <a:latin typeface="Times New Roman" panose="02020603050405020304" pitchFamily="18" charset="0"/>
                <a:cs typeface="Times New Roman" panose="02020603050405020304" pitchFamily="18" charset="0"/>
              </a:rPr>
              <a:t>-Эксперт, 2005. 127 с.</a:t>
            </a:r>
          </a:p>
        </p:txBody>
      </p:sp>
    </p:spTree>
    <p:extLst>
      <p:ext uri="{BB962C8B-B14F-4D97-AF65-F5344CB8AC3E}">
        <p14:creationId xmlns:p14="http://schemas.microsoft.com/office/powerpoint/2010/main" val="287328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05406"/>
            <a:ext cx="8928992" cy="631306"/>
          </a:xfrm>
        </p:spPr>
        <p:txBody>
          <a:bodyPr>
            <a:normAutofit fontScale="90000"/>
          </a:bodyPr>
          <a:lstStyle/>
          <a:p>
            <a:r>
              <a:rPr lang="ru-RU" sz="3100" b="1" dirty="0">
                <a:latin typeface="Times New Roman" panose="02020603050405020304" pitchFamily="18" charset="0"/>
                <a:cs typeface="Times New Roman" panose="02020603050405020304" pitchFamily="18" charset="0"/>
              </a:rPr>
              <a:t>Перечень методик в комплектах «МИКОН-2»</a:t>
            </a:r>
            <a:br>
              <a:rPr lang="ru-RU" b="1" dirty="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7" name="Объект 6"/>
          <p:cNvPicPr>
            <a:picLocks noGrp="1" noChangeAspect="1"/>
          </p:cNvPicPr>
          <p:nvPr>
            <p:ph idx="1"/>
          </p:nvPr>
        </p:nvPicPr>
        <p:blipFill>
          <a:blip r:embed="rId3"/>
          <a:stretch>
            <a:fillRect/>
          </a:stretch>
        </p:blipFill>
        <p:spPr>
          <a:xfrm>
            <a:off x="1943836" y="836712"/>
            <a:ext cx="8856984" cy="6039306"/>
          </a:xfrm>
          <a:prstGeom prst="rect">
            <a:avLst/>
          </a:prstGeom>
        </p:spPr>
      </p:pic>
    </p:spTree>
    <p:extLst>
      <p:ext uri="{BB962C8B-B14F-4D97-AF65-F5344CB8AC3E}">
        <p14:creationId xmlns:p14="http://schemas.microsoft.com/office/powerpoint/2010/main" val="356178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6A0B3-03E9-4539-903C-39E5F3021975}"/>
              </a:ext>
            </a:extLst>
          </p:cNvPr>
          <p:cNvSpPr>
            <a:spLocks noGrp="1"/>
          </p:cNvSpPr>
          <p:nvPr>
            <p:ph type="title"/>
          </p:nvPr>
        </p:nvSpPr>
        <p:spPr>
          <a:xfrm>
            <a:off x="2423592" y="260648"/>
            <a:ext cx="8247185" cy="759619"/>
          </a:xfrm>
        </p:spPr>
        <p:txBody>
          <a:bodyPr>
            <a:normAutofit/>
          </a:bodyPr>
          <a:lstStyle/>
          <a:p>
            <a:r>
              <a:rPr lang="ru-RU" sz="3600" b="1" dirty="0">
                <a:effectLst/>
                <a:latin typeface="Times New Roman" panose="02020603050405020304" pitchFamily="18" charset="0"/>
                <a:ea typeface="Times New Roman" panose="02020603050405020304" pitchFamily="18" charset="0"/>
              </a:rPr>
              <a:t>Учебно-методическое обеспечение </a:t>
            </a:r>
            <a:endParaRPr lang="ru-RU" sz="3600" b="1" dirty="0"/>
          </a:p>
        </p:txBody>
      </p:sp>
      <p:sp>
        <p:nvSpPr>
          <p:cNvPr id="3" name="Объект 2">
            <a:extLst>
              <a:ext uri="{FF2B5EF4-FFF2-40B4-BE49-F238E27FC236}">
                <a16:creationId xmlns:a16="http://schemas.microsoft.com/office/drawing/2014/main" id="{2FB93334-3AEF-41C9-A481-26A283561B75}"/>
              </a:ext>
            </a:extLst>
          </p:cNvPr>
          <p:cNvSpPr>
            <a:spLocks noGrp="1"/>
          </p:cNvSpPr>
          <p:nvPr>
            <p:ph idx="1"/>
          </p:nvPr>
        </p:nvSpPr>
        <p:spPr>
          <a:xfrm>
            <a:off x="135510" y="1571936"/>
            <a:ext cx="11793137" cy="4090255"/>
          </a:xfrm>
        </p:spPr>
        <p:txBody>
          <a:bodyPr/>
          <a:lstStyle/>
          <a:p>
            <a:pPr marL="342900" lvl="0" indent="-342900" algn="just">
              <a:spcAft>
                <a:spcPts val="0"/>
              </a:spcAft>
              <a:buFont typeface="+mj-lt"/>
              <a:buAutoNum type="arabicPeriod"/>
            </a:pP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rPr>
              <a:t>Еремин В.В., Борщевский А.Я. Основы общей и физической химии. Учебное пособие. Изд. Дом «Интеллект», 2012 г.</a:t>
            </a:r>
          </a:p>
          <a:p>
            <a:pPr marL="342900" lvl="0" indent="-342900" algn="just">
              <a:spcAft>
                <a:spcPts val="0"/>
              </a:spcAft>
              <a:buFont typeface="+mj-lt"/>
              <a:buAutoNum type="arabicPeriod"/>
            </a:pP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rPr>
              <a:t>Горшков В.М. Основы физической химии. Учебник для студентов. 4-е изд. М.:БИНОМ Лаборатория знаний. 2011, 408 с. </a:t>
            </a:r>
          </a:p>
          <a:p>
            <a:pPr marL="342900" lvl="0" indent="-342900" algn="just">
              <a:spcAft>
                <a:spcPts val="0"/>
              </a:spcAft>
              <a:buFont typeface="+mj-lt"/>
              <a:buAutoNum type="arabicPeriod"/>
            </a:pP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rPr>
              <a:t>Щукин Е.Д., Перцов А.В., Амелина Е.А. Коллоидная химия. Учебник для бакалавров, 6-е изд. М.: </a:t>
            </a:r>
            <a:r>
              <a:rPr lang="ru-RU" sz="2400" dirty="0" err="1">
                <a:effectLst/>
                <a:latin typeface="Times New Roman" panose="02020603050405020304" pitchFamily="18" charset="0"/>
                <a:ea typeface="Times New Roman" panose="02020603050405020304" pitchFamily="18" charset="0"/>
                <a:cs typeface="Times New Roman" panose="02020603050405020304" pitchFamily="18" charset="0"/>
              </a:rPr>
              <a:t>Юрайт</a:t>
            </a: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rPr>
              <a:t>, 2012.</a:t>
            </a:r>
          </a:p>
          <a:p>
            <a:pPr marL="342900" lvl="0" indent="-342900" algn="just">
              <a:spcAft>
                <a:spcPts val="0"/>
              </a:spcAft>
              <a:buFont typeface="+mj-lt"/>
              <a:buAutoNum type="arabicPeriod"/>
            </a:pPr>
            <a:r>
              <a:rPr lang="ru-RU" sz="2400" dirty="0" err="1">
                <a:effectLst/>
                <a:latin typeface="Times New Roman" panose="02020603050405020304" pitchFamily="18" charset="0"/>
                <a:ea typeface="Times New Roman" panose="02020603050405020304" pitchFamily="18" charset="0"/>
                <a:cs typeface="Times New Roman" panose="02020603050405020304" pitchFamily="18" charset="0"/>
              </a:rPr>
              <a:t>Зимон</a:t>
            </a: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rPr>
              <a:t> А. Д., Лещенко Н. Ф. Физическая химия. М.: Химия, 2000</a:t>
            </a:r>
          </a:p>
          <a:p>
            <a:pPr marL="342900" lvl="0" indent="-342900" algn="just">
              <a:spcAft>
                <a:spcPts val="0"/>
              </a:spcAft>
              <a:buFont typeface="+mj-lt"/>
              <a:buAutoNum type="arabicPeriod"/>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http://www.iprbookshop.ru/analiticheskaya-ximiya-i-fiziko-ximicheskie-metodyi-analiza.-uchebnoe-posobie.html</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http://www.for-stydents.ru/details/kurs-obschey-himii.html</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spcAft>
                <a:spcPts val="0"/>
              </a:spcAft>
              <a:buNone/>
            </a:pP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7FD2F1DD-0B98-4F4A-B6CF-195A9D25BCAA}"/>
              </a:ext>
            </a:extLst>
          </p:cNvPr>
          <p:cNvPicPr>
            <a:picLocks noChangeAspect="1"/>
          </p:cNvPicPr>
          <p:nvPr/>
        </p:nvPicPr>
        <p:blipFill>
          <a:blip r:embed="rId4"/>
          <a:stretch>
            <a:fillRect/>
          </a:stretch>
        </p:blipFill>
        <p:spPr>
          <a:xfrm>
            <a:off x="10560496" y="89597"/>
            <a:ext cx="1474965" cy="1482339"/>
          </a:xfrm>
          <a:prstGeom prst="rect">
            <a:avLst/>
          </a:prstGeom>
        </p:spPr>
      </p:pic>
    </p:spTree>
    <p:extLst>
      <p:ext uri="{BB962C8B-B14F-4D97-AF65-F5344CB8AC3E}">
        <p14:creationId xmlns:p14="http://schemas.microsoft.com/office/powerpoint/2010/main" val="2740580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05406"/>
            <a:ext cx="9049769" cy="864096"/>
          </a:xfrm>
        </p:spPr>
        <p:txBody>
          <a:bodyPr>
            <a:noAutofit/>
          </a:bodyPr>
          <a:lstStyle/>
          <a:p>
            <a:r>
              <a:rPr lang="ru-RU" sz="2800" b="1" dirty="0">
                <a:latin typeface="Times New Roman" panose="02020603050405020304" pitchFamily="18" charset="0"/>
                <a:cs typeface="Times New Roman" panose="02020603050405020304" pitchFamily="18" charset="0"/>
              </a:rPr>
              <a:t>Характеристики ионоселективных электродов ЭЛИТ</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2514131" y="735459"/>
            <a:ext cx="7848872" cy="6122541"/>
          </a:xfrm>
          <a:prstGeom prst="rect">
            <a:avLst/>
          </a:prstGeom>
        </p:spPr>
      </p:pic>
    </p:spTree>
    <p:extLst>
      <p:ext uri="{BB962C8B-B14F-4D97-AF65-F5344CB8AC3E}">
        <p14:creationId xmlns:p14="http://schemas.microsoft.com/office/powerpoint/2010/main" val="82491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05406"/>
            <a:ext cx="8566487" cy="864096"/>
          </a:xfrm>
        </p:spPr>
        <p:txBody>
          <a:bodyPr>
            <a:noAutofit/>
          </a:bodyPr>
          <a:lstStyle/>
          <a:p>
            <a:pPr lvl="0" fontAlgn="base">
              <a:lnSpc>
                <a:spcPct val="100000"/>
              </a:lnSpc>
              <a:spcAft>
                <a:spcPct val="0"/>
              </a:spcAft>
            </a:pPr>
            <a:r>
              <a:rPr lang="ru-RU" altLang="ru-RU" sz="2800" b="1" dirty="0">
                <a:solidFill>
                  <a:srgbClr val="002060"/>
                </a:solidFill>
                <a:latin typeface="Times New Roman" panose="02020603050405020304" pitchFamily="18" charset="0"/>
                <a:ea typeface="+mn-ea"/>
                <a:cs typeface="+mn-cs"/>
              </a:rPr>
              <a:t>ТЕОРИЯ И ПРАКТИКА ИЗМЕРЕНИЯ рН</a:t>
            </a:r>
            <a:br>
              <a:rPr lang="ru-RU" altLang="ru-RU" sz="2800" b="1" dirty="0">
                <a:solidFill>
                  <a:srgbClr val="002060"/>
                </a:solidFill>
                <a:latin typeface="Times New Roman" panose="02020603050405020304" pitchFamily="18" charset="0"/>
                <a:ea typeface="+mn-ea"/>
                <a:cs typeface="+mn-cs"/>
              </a:rPr>
            </a:br>
            <a:endParaRPr lang="ru-RU" sz="4400" b="1" dirty="0">
              <a:solidFill>
                <a:srgbClr val="002060"/>
              </a:solidFill>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19336" y="1248802"/>
            <a:ext cx="11953328" cy="910245"/>
          </a:xfrm>
        </p:spPr>
        <p:txBody>
          <a:bodyPr/>
          <a:lstStyle/>
          <a:p>
            <a:pPr marL="0" indent="0" algn="ctr">
              <a:buNone/>
            </a:pPr>
            <a:r>
              <a:rPr lang="ru-RU" sz="2400" dirty="0">
                <a:latin typeface="Times New Roman" panose="02020603050405020304" pitchFamily="18" charset="0"/>
                <a:cs typeface="Times New Roman" panose="02020603050405020304" pitchFamily="18" charset="0"/>
              </a:rPr>
              <a:t>Водородный показатель </a:t>
            </a:r>
            <a:r>
              <a:rPr lang="ru-RU" sz="2400" dirty="0" err="1">
                <a:latin typeface="Times New Roman" panose="02020603050405020304" pitchFamily="18" charset="0"/>
                <a:cs typeface="Times New Roman" panose="02020603050405020304" pitchFamily="18" charset="0"/>
              </a:rPr>
              <a:t>pH</a:t>
            </a:r>
            <a:r>
              <a:rPr lang="ru-RU" sz="2400" dirty="0">
                <a:latin typeface="Times New Roman" panose="02020603050405020304" pitchFamily="18" charset="0"/>
                <a:cs typeface="Times New Roman" panose="02020603050405020304" pitchFamily="18" charset="0"/>
              </a:rPr>
              <a:t> — мера концентрации ионов водорода в растворе.</a:t>
            </a:r>
          </a:p>
          <a:p>
            <a:pPr marL="0" indent="0">
              <a:buNone/>
            </a:pPr>
            <a:endParaRPr lang="ru-RU" dirty="0"/>
          </a:p>
        </p:txBody>
      </p:sp>
      <p:pic>
        <p:nvPicPr>
          <p:cNvPr id="4" name="Рисунок 3"/>
          <p:cNvPicPr>
            <a:picLocks noChangeAspect="1"/>
          </p:cNvPicPr>
          <p:nvPr/>
        </p:nvPicPr>
        <p:blipFill>
          <a:blip r:embed="rId3"/>
          <a:stretch>
            <a:fillRect/>
          </a:stretch>
        </p:blipFill>
        <p:spPr>
          <a:xfrm>
            <a:off x="4799856" y="2248351"/>
            <a:ext cx="2536836" cy="597804"/>
          </a:xfrm>
          <a:prstGeom prst="rect">
            <a:avLst/>
          </a:prstGeom>
        </p:spPr>
      </p:pic>
      <p:sp>
        <p:nvSpPr>
          <p:cNvPr id="6" name="Скругленный прямоугольник 5"/>
          <p:cNvSpPr/>
          <p:nvPr/>
        </p:nvSpPr>
        <p:spPr>
          <a:xfrm>
            <a:off x="4223792" y="1916832"/>
            <a:ext cx="3528392" cy="129614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118308" y="3381742"/>
            <a:ext cx="7955383" cy="461665"/>
          </a:xfrm>
          <a:prstGeom prst="rect">
            <a:avLst/>
          </a:prstGeom>
        </p:spPr>
        <p:txBody>
          <a:bodyPr wrap="none">
            <a:spAutoFit/>
          </a:bodyPr>
          <a:lstStyle/>
          <a:p>
            <a:r>
              <a:rPr lang="ru-RU" sz="2400" dirty="0" err="1">
                <a:latin typeface="Times New Roman" panose="02020603050405020304" pitchFamily="18" charset="0"/>
                <a:cs typeface="Times New Roman" panose="02020603050405020304" pitchFamily="18" charset="0"/>
              </a:rPr>
              <a:t>рH</a:t>
            </a:r>
            <a:r>
              <a:rPr lang="ru-RU" sz="2400" dirty="0">
                <a:latin typeface="Times New Roman" panose="02020603050405020304" pitchFamily="18" charset="0"/>
                <a:cs typeface="Times New Roman" panose="02020603050405020304" pitchFamily="18" charset="0"/>
              </a:rPr>
              <a:t>-метр — прибор для измерения водородного показателя</a:t>
            </a:r>
            <a:r>
              <a:rPr lang="ru-RU" dirty="0"/>
              <a:t>.</a:t>
            </a:r>
          </a:p>
        </p:txBody>
      </p:sp>
      <p:sp>
        <p:nvSpPr>
          <p:cNvPr id="8" name="Прямоугольник 7"/>
          <p:cNvSpPr/>
          <p:nvPr/>
        </p:nvSpPr>
        <p:spPr>
          <a:xfrm>
            <a:off x="119336" y="4653136"/>
            <a:ext cx="11953328" cy="1446550"/>
          </a:xfrm>
          <a:prstGeom prst="rect">
            <a:avLst/>
          </a:prstGeom>
        </p:spPr>
        <p:txBody>
          <a:bodyPr wrap="square">
            <a:spAutoFit/>
          </a:bodyPr>
          <a:lstStyle/>
          <a:p>
            <a:pPr algn="just"/>
            <a:r>
              <a:rPr lang="ru-RU" sz="2200" dirty="0">
                <a:latin typeface="Times New Roman" panose="02020603050405020304" pitchFamily="18" charset="0"/>
                <a:cs typeface="Times New Roman" panose="02020603050405020304" pitchFamily="18" charset="0"/>
              </a:rPr>
              <a:t>Действие pH - метра основано на измерении величины ЭДС электродной системы, которая пропорциональна – pH. Измерительная схема по сути представляет собой вольтметр, проградуированный непосредственно в единицах pH. Электродная система: измерительный электрод - стеклянный, вспомогательный — хлорид-серебряный.</a:t>
            </a:r>
          </a:p>
        </p:txBody>
      </p:sp>
    </p:spTree>
    <p:extLst>
      <p:ext uri="{BB962C8B-B14F-4D97-AF65-F5344CB8AC3E}">
        <p14:creationId xmlns:p14="http://schemas.microsoft.com/office/powerpoint/2010/main" val="2375981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a:blip r:embed="rId3"/>
          <a:stretch>
            <a:fillRect/>
          </a:stretch>
        </p:blipFill>
        <p:spPr>
          <a:xfrm>
            <a:off x="2351584" y="1412776"/>
            <a:ext cx="7440752" cy="4404926"/>
          </a:xfrm>
          <a:prstGeom prst="rect">
            <a:avLst/>
          </a:prstGeom>
        </p:spPr>
      </p:pic>
    </p:spTree>
    <p:extLst>
      <p:ext uri="{BB962C8B-B14F-4D97-AF65-F5344CB8AC3E}">
        <p14:creationId xmlns:p14="http://schemas.microsoft.com/office/powerpoint/2010/main" val="192536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7" name="Объект 6"/>
          <p:cNvPicPr>
            <a:picLocks noGrp="1" noChangeAspect="1"/>
          </p:cNvPicPr>
          <p:nvPr>
            <p:ph idx="1"/>
          </p:nvPr>
        </p:nvPicPr>
        <p:blipFill>
          <a:blip r:embed="rId3"/>
          <a:stretch>
            <a:fillRect/>
          </a:stretch>
        </p:blipFill>
        <p:spPr>
          <a:xfrm>
            <a:off x="2063552" y="188640"/>
            <a:ext cx="8626600" cy="3004933"/>
          </a:xfrm>
          <a:prstGeom prst="rect">
            <a:avLst/>
          </a:prstGeom>
        </p:spPr>
      </p:pic>
      <p:sp>
        <p:nvSpPr>
          <p:cNvPr id="8" name="Прямоугольник 7"/>
          <p:cNvSpPr/>
          <p:nvPr/>
        </p:nvSpPr>
        <p:spPr>
          <a:xfrm>
            <a:off x="180042" y="3490591"/>
            <a:ext cx="11821869" cy="1446550"/>
          </a:xfrm>
          <a:prstGeom prst="rect">
            <a:avLst/>
          </a:prstGeom>
        </p:spPr>
        <p:txBody>
          <a:bodyPr wrap="square">
            <a:spAutoFit/>
          </a:bodyPr>
          <a:lstStyle/>
          <a:p>
            <a:pPr algn="just"/>
            <a:r>
              <a:rPr lang="ru-RU" sz="2200" b="1" i="1" dirty="0">
                <a:latin typeface="Times New Roman" panose="02020603050405020304" pitchFamily="18" charset="0"/>
                <a:cs typeface="Times New Roman" panose="02020603050405020304" pitchFamily="18" charset="0"/>
              </a:rPr>
              <a:t>Гальванический элемент </a:t>
            </a:r>
            <a:r>
              <a:rPr lang="ru-RU" sz="2200" dirty="0">
                <a:latin typeface="Times New Roman" panose="02020603050405020304" pitchFamily="18" charset="0"/>
                <a:cs typeface="Times New Roman" panose="02020603050405020304" pitchFamily="18" charset="0"/>
              </a:rPr>
              <a:t>— химический источник электрического тока, названный в честь </a:t>
            </a:r>
            <a:r>
              <a:rPr lang="ru-RU" sz="2200" dirty="0" err="1">
                <a:latin typeface="Times New Roman" panose="02020603050405020304" pitchFamily="18" charset="0"/>
                <a:cs typeface="Times New Roman" panose="02020603050405020304" pitchFamily="18" charset="0"/>
              </a:rPr>
              <a:t>Луиджи</a:t>
            </a:r>
            <a:r>
              <a:rPr lang="ru-RU" sz="2200" dirty="0">
                <a:latin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cs typeface="Times New Roman" panose="02020603050405020304" pitchFamily="18" charset="0"/>
              </a:rPr>
              <a:t>Гальвани</a:t>
            </a:r>
            <a:r>
              <a:rPr lang="ru-RU" sz="2200" dirty="0">
                <a:latin typeface="Times New Roman" panose="02020603050405020304" pitchFamily="18" charset="0"/>
                <a:cs typeface="Times New Roman" panose="02020603050405020304" pitchFamily="18" charset="0"/>
              </a:rPr>
              <a:t>. Принцип действия гальванического элемента основан на взаимодействии двух металлов через электролит, приводящем к возникновению в замкнутой цепи электрического тока.</a:t>
            </a:r>
          </a:p>
        </p:txBody>
      </p:sp>
      <p:sp>
        <p:nvSpPr>
          <p:cNvPr id="9" name="Прямоугольник 8"/>
          <p:cNvSpPr/>
          <p:nvPr/>
        </p:nvSpPr>
        <p:spPr>
          <a:xfrm>
            <a:off x="159217" y="5085184"/>
            <a:ext cx="11821869" cy="1446550"/>
          </a:xfrm>
          <a:prstGeom prst="rect">
            <a:avLst/>
          </a:prstGeom>
        </p:spPr>
        <p:txBody>
          <a:bodyPr wrap="square">
            <a:spAutoFit/>
          </a:bodyPr>
          <a:lstStyle/>
          <a:p>
            <a:r>
              <a:rPr lang="ru-RU" sz="2200" b="1" i="1" dirty="0">
                <a:latin typeface="Times New Roman" panose="02020603050405020304" pitchFamily="18" charset="0"/>
                <a:cs typeface="Times New Roman" panose="02020603050405020304" pitchFamily="18" charset="0"/>
              </a:rPr>
              <a:t>Электрический аккумулятор </a:t>
            </a:r>
            <a:r>
              <a:rPr lang="ru-RU" sz="2200" dirty="0">
                <a:latin typeface="Times New Roman" panose="02020603050405020304" pitchFamily="18" charset="0"/>
                <a:cs typeface="Times New Roman" panose="02020603050405020304" pitchFamily="18" charset="0"/>
              </a:rPr>
              <a:t>— химический источник тока многоразового действия (то есть в отличие от гальванического элемента химические реакции, непосредственно превращаемые в электрическую энергию, многократно обратимы). Электрические аккумуляторы используются для накопления энергии и автономного питания различных устройств</a:t>
            </a:r>
          </a:p>
        </p:txBody>
      </p:sp>
    </p:spTree>
    <p:extLst>
      <p:ext uri="{BB962C8B-B14F-4D97-AF65-F5344CB8AC3E}">
        <p14:creationId xmlns:p14="http://schemas.microsoft.com/office/powerpoint/2010/main" val="80523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68348" y="26107"/>
            <a:ext cx="8566487" cy="522573"/>
          </a:xfrm>
        </p:spPr>
        <p:txBody>
          <a:bodyPr>
            <a:normAutofit fontScale="90000"/>
          </a:bodyPr>
          <a:lstStyle/>
          <a:p>
            <a:r>
              <a:rPr lang="ru-RU" sz="3200" b="1" dirty="0">
                <a:latin typeface="Times New Roman" panose="02020603050405020304" pitchFamily="18" charset="0"/>
                <a:cs typeface="Times New Roman" panose="02020603050405020304" pitchFamily="18" charset="0"/>
              </a:rPr>
              <a:t>Химические источники тока</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Таблица 6"/>
          <p:cNvGraphicFramePr>
            <a:graphicFrameLocks noGrp="1"/>
          </p:cNvGraphicFramePr>
          <p:nvPr>
            <p:extLst>
              <p:ext uri="{D42A27DB-BD31-4B8C-83A1-F6EECF244321}">
                <p14:modId xmlns:p14="http://schemas.microsoft.com/office/powerpoint/2010/main" val="2056772859"/>
              </p:ext>
            </p:extLst>
          </p:nvPr>
        </p:nvGraphicFramePr>
        <p:xfrm>
          <a:off x="1799926" y="576405"/>
          <a:ext cx="8952144" cy="6100853"/>
        </p:xfrm>
        <a:graphic>
          <a:graphicData uri="http://schemas.openxmlformats.org/drawingml/2006/table">
            <a:tbl>
              <a:tblPr/>
              <a:tblGrid>
                <a:gridCol w="4476071">
                  <a:extLst>
                    <a:ext uri="{9D8B030D-6E8A-4147-A177-3AD203B41FA5}">
                      <a16:colId xmlns:a16="http://schemas.microsoft.com/office/drawing/2014/main" val="20000"/>
                    </a:ext>
                  </a:extLst>
                </a:gridCol>
                <a:gridCol w="4476073">
                  <a:extLst>
                    <a:ext uri="{9D8B030D-6E8A-4147-A177-3AD203B41FA5}">
                      <a16:colId xmlns:a16="http://schemas.microsoft.com/office/drawing/2014/main" val="20001"/>
                    </a:ext>
                  </a:extLst>
                </a:gridCol>
              </a:tblGrid>
              <a:tr h="544869">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Свинцово-кислотного автомобильного аккумулятора</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«Стаканчиковые» марганцево-цинковые элементы Лекланше:</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44711">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69466">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 корпус; 2 - отрицательные электроды;</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 сепараторы; 4 - положительные пластины; 5 -донные призмы; 6 - перемычка пластин; 7 - крышка; 8 - межэлементные соединения; 9 - вертикальный штырь-токоотвод; 10 - вентиляционная пробка.</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 цинковый стаканчик; 2 - брикет из спрессованной активной массы поло­жительного электрода; 3 - угольный токоотвод; 4 - газовое пространство; 5 - картонная шайба; 6 - герметизирующая заливка; 7 - металлический контакт­ный колпачок; 8 - студнеобразный электролит; 9 - кар­тонный футляр; 10 – изолирующая прокладка; 11 - крышка; 12 - изоли­рующая прокладка; 13 – вставка для газовой камеры; 14 - бумажная диафрагма; 15 - дополнительный кор­пус из тонкой стали; 16 - пластмассовая изолирующая трубка; 17 - донышко.</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4313">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PbO</a:t>
                      </a:r>
                      <a:r>
                        <a:rPr kumimoji="0" lang="pt-BR" altLang="ru-RU" sz="1400" b="1"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 Pb + 2H</a:t>
                      </a:r>
                      <a:r>
                        <a:rPr kumimoji="0" lang="pt-BR" altLang="ru-RU" sz="1400" b="1"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a:t>
                      </a:r>
                      <a:r>
                        <a:rPr kumimoji="0" lang="pt-BR" altLang="ru-RU" sz="1400" b="1"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 2PbSO</a:t>
                      </a:r>
                      <a:r>
                        <a:rPr kumimoji="0" lang="pt-BR" altLang="ru-RU" sz="1400" b="1"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+ 2H</a:t>
                      </a:r>
                      <a:r>
                        <a:rPr kumimoji="0" lang="pt-BR" altLang="ru-RU" sz="1400" b="1"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Zn + 2MnO</a:t>
                      </a:r>
                      <a:r>
                        <a:rPr kumimoji="0" lang="pt-BR" altLang="ru-RU" sz="14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+ 2H</a:t>
                      </a:r>
                      <a:r>
                        <a:rPr kumimoji="0" lang="pt-BR" altLang="ru-RU" sz="14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 =</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Zn(OH)</a:t>
                      </a:r>
                      <a:r>
                        <a:rPr kumimoji="0" lang="pt-BR" altLang="ru-RU" sz="1400" b="1"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2</a:t>
                      </a:r>
                      <a:r>
                        <a:rPr kumimoji="0" lang="pt-BR" alt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+2MnOOH</a:t>
                      </a:r>
                      <a:endParaRPr kumimoji="0" lang="ru-RU" altLang="ru-RU"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9" name="Рисунок 8"/>
          <p:cNvPicPr>
            <a:picLocks noChangeAspect="1"/>
          </p:cNvPicPr>
          <p:nvPr/>
        </p:nvPicPr>
        <p:blipFill>
          <a:blip r:embed="rId3"/>
          <a:stretch>
            <a:fillRect/>
          </a:stretch>
        </p:blipFill>
        <p:spPr>
          <a:xfrm>
            <a:off x="2855640" y="1294400"/>
            <a:ext cx="2322777" cy="2353260"/>
          </a:xfrm>
          <a:prstGeom prst="rect">
            <a:avLst/>
          </a:prstGeom>
        </p:spPr>
      </p:pic>
      <p:pic>
        <p:nvPicPr>
          <p:cNvPr id="10" name="Рисунок 9"/>
          <p:cNvPicPr>
            <a:picLocks noChangeAspect="1"/>
          </p:cNvPicPr>
          <p:nvPr/>
        </p:nvPicPr>
        <p:blipFill>
          <a:blip r:embed="rId4"/>
          <a:stretch>
            <a:fillRect/>
          </a:stretch>
        </p:blipFill>
        <p:spPr>
          <a:xfrm>
            <a:off x="7097011" y="1364636"/>
            <a:ext cx="2918941" cy="2237426"/>
          </a:xfrm>
          <a:prstGeom prst="rect">
            <a:avLst/>
          </a:prstGeom>
        </p:spPr>
      </p:pic>
    </p:spTree>
    <p:extLst>
      <p:ext uri="{BB962C8B-B14F-4D97-AF65-F5344CB8AC3E}">
        <p14:creationId xmlns:p14="http://schemas.microsoft.com/office/powerpoint/2010/main" val="2221402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b="1" dirty="0">
                <a:latin typeface="Times New Roman" panose="02020603050405020304" pitchFamily="18" charset="0"/>
                <a:cs typeface="Times New Roman" panose="02020603050405020304" pitchFamily="18" charset="0"/>
              </a:rPr>
              <a:t>Электролиз</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2062319" y="890203"/>
            <a:ext cx="8906986" cy="1121913"/>
          </a:xfrm>
        </p:spPr>
        <p:txBody>
          <a:bodyPr>
            <a:noAutofit/>
          </a:bodyPr>
          <a:lstStyle/>
          <a:p>
            <a:pPr marL="0" indent="0" algn="ctr">
              <a:buNone/>
            </a:pPr>
            <a:r>
              <a:rPr lang="ru-RU" sz="2400" b="1" i="1" dirty="0">
                <a:latin typeface="Times New Roman" panose="02020603050405020304" pitchFamily="18" charset="0"/>
                <a:cs typeface="Times New Roman" panose="02020603050405020304" pitchFamily="18" charset="0"/>
              </a:rPr>
              <a:t>Электролиз </a:t>
            </a:r>
            <a:r>
              <a:rPr lang="ru-RU" sz="2400" dirty="0">
                <a:latin typeface="Times New Roman" panose="02020603050405020304" pitchFamily="18" charset="0"/>
                <a:cs typeface="Times New Roman" panose="02020603050405020304" pitchFamily="18" charset="0"/>
              </a:rPr>
              <a:t>– это </a:t>
            </a:r>
            <a:r>
              <a:rPr lang="ru-RU" sz="2400" dirty="0" err="1">
                <a:latin typeface="Times New Roman" panose="02020603050405020304" pitchFamily="18" charset="0"/>
                <a:cs typeface="Times New Roman" panose="02020603050405020304" pitchFamily="18" charset="0"/>
              </a:rPr>
              <a:t>окислительно</a:t>
            </a:r>
            <a:r>
              <a:rPr lang="ru-RU" sz="2400" dirty="0">
                <a:latin typeface="Times New Roman" panose="02020603050405020304" pitchFamily="18" charset="0"/>
                <a:cs typeface="Times New Roman" panose="02020603050405020304" pitchFamily="18" charset="0"/>
              </a:rPr>
              <a:t> – восстановительные реакции, протекающие на электродах,  если через расплав или раствор электролита пропускают постоянный электрический ток.</a:t>
            </a:r>
            <a:br>
              <a:rPr lang="ru-RU" sz="2400" dirty="0">
                <a:latin typeface="Times New Roman" panose="02020603050405020304" pitchFamily="18" charset="0"/>
                <a:cs typeface="Times New Roman" panose="02020603050405020304" pitchFamily="18" charset="0"/>
              </a:rPr>
            </a:br>
            <a:br>
              <a:rPr lang="ru-RU" sz="2400" dirty="0">
                <a:latin typeface="Times New Roman" panose="02020603050405020304" pitchFamily="18" charset="0"/>
                <a:cs typeface="Times New Roman" panose="02020603050405020304" pitchFamily="18" charset="0"/>
              </a:rPr>
            </a:br>
            <a:endParaRPr lang="ru-RU" sz="24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4548608" y="2012116"/>
            <a:ext cx="3308342" cy="584775"/>
          </a:xfrm>
          <a:prstGeom prst="rect">
            <a:avLst/>
          </a:prstGeom>
        </p:spPr>
        <p:txBody>
          <a:bodyPr wrap="none">
            <a:spAutoFit/>
          </a:bodyPr>
          <a:lstStyle/>
          <a:p>
            <a:r>
              <a:rPr lang="ru-RU" sz="3200" b="1" dirty="0">
                <a:latin typeface="Times New Roman" panose="02020603050405020304" pitchFamily="18" charset="0"/>
                <a:cs typeface="Times New Roman" panose="02020603050405020304" pitchFamily="18" charset="0"/>
              </a:rPr>
              <a:t>Законы Фарадея</a:t>
            </a:r>
          </a:p>
        </p:txBody>
      </p:sp>
      <p:sp>
        <p:nvSpPr>
          <p:cNvPr id="7" name="Прямоугольник 6"/>
          <p:cNvSpPr/>
          <p:nvPr/>
        </p:nvSpPr>
        <p:spPr>
          <a:xfrm>
            <a:off x="0" y="2496376"/>
            <a:ext cx="11881320" cy="3139321"/>
          </a:xfrm>
          <a:prstGeom prst="rect">
            <a:avLst/>
          </a:prstGeom>
        </p:spPr>
        <p:txBody>
          <a:bodyPr wrap="square">
            <a:spAutoFit/>
          </a:bodyPr>
          <a:lstStyle/>
          <a:p>
            <a:pPr algn="just"/>
            <a:r>
              <a:rPr lang="ru-RU" sz="2200" dirty="0">
                <a:latin typeface="Times New Roman" panose="02020603050405020304" pitchFamily="18" charset="0"/>
                <a:cs typeface="Times New Roman" panose="02020603050405020304" pitchFamily="18" charset="0"/>
              </a:rPr>
              <a:t>Первый закон электролиза Фарадея: масса вещества, осаждённого на электроде при электролизе, прямо пропорциональна количеству электричества, переданного на этот электрод. Под количеством электричества имеется в виду электрический заряд, измеряемый, как правило, в кулонах.</a:t>
            </a:r>
          </a:p>
          <a:p>
            <a:pPr algn="just"/>
            <a:endParaRPr lang="ru-RU" sz="2200" dirty="0">
              <a:latin typeface="Times New Roman" panose="02020603050405020304" pitchFamily="18" charset="0"/>
              <a:cs typeface="Times New Roman" panose="02020603050405020304" pitchFamily="18" charset="0"/>
            </a:endParaRPr>
          </a:p>
          <a:p>
            <a:pPr algn="just"/>
            <a:r>
              <a:rPr lang="ru-RU" sz="2200" dirty="0">
                <a:latin typeface="Times New Roman" panose="02020603050405020304" pitchFamily="18" charset="0"/>
                <a:cs typeface="Times New Roman" panose="02020603050405020304" pitchFamily="18" charset="0"/>
              </a:rPr>
              <a:t>Второй закон электролиза Фарадея: для данного количества электричества (электрического заряда) масса химического элемента, осаждённого на электроде, прямо пропорциональна эквивалентной массе элемента. Эквивалентной массой вещества является его молярная масса, делённая на целое число, зависящее от химической реакции, в которой участвует вещество.</a:t>
            </a:r>
          </a:p>
        </p:txBody>
      </p:sp>
      <p:pic>
        <p:nvPicPr>
          <p:cNvPr id="8" name="Рисунок 7"/>
          <p:cNvPicPr>
            <a:picLocks noChangeAspect="1"/>
          </p:cNvPicPr>
          <p:nvPr/>
        </p:nvPicPr>
        <p:blipFill>
          <a:blip r:embed="rId3"/>
          <a:stretch>
            <a:fillRect/>
          </a:stretch>
        </p:blipFill>
        <p:spPr>
          <a:xfrm>
            <a:off x="263352" y="5566811"/>
            <a:ext cx="1403499" cy="1129244"/>
          </a:xfrm>
          <a:prstGeom prst="rect">
            <a:avLst/>
          </a:prstGeom>
          <a:ln>
            <a:solidFill>
              <a:schemeClr val="tx1">
                <a:lumMod val="90000"/>
                <a:lumOff val="10000"/>
              </a:schemeClr>
            </a:solidFill>
          </a:ln>
        </p:spPr>
      </p:pic>
      <p:sp>
        <p:nvSpPr>
          <p:cNvPr id="9" name="Прямоугольник 8"/>
          <p:cNvSpPr/>
          <p:nvPr/>
        </p:nvSpPr>
        <p:spPr>
          <a:xfrm>
            <a:off x="1751596" y="5772725"/>
            <a:ext cx="6096000" cy="969496"/>
          </a:xfrm>
          <a:prstGeom prst="rect">
            <a:avLst/>
          </a:prstGeom>
        </p:spPr>
        <p:txBody>
          <a:bodyPr>
            <a:spAutoFit/>
          </a:bodyPr>
          <a:lstStyle/>
          <a:p>
            <a:r>
              <a:rPr lang="ru-RU" sz="1900" dirty="0">
                <a:latin typeface="Times New Roman" panose="02020603050405020304" pitchFamily="18" charset="0"/>
                <a:cs typeface="Times New Roman" panose="02020603050405020304" pitchFamily="18" charset="0"/>
              </a:rPr>
              <a:t>I – сила тока, А</a:t>
            </a:r>
          </a:p>
          <a:p>
            <a:r>
              <a:rPr lang="ru-RU" sz="1900" dirty="0">
                <a:latin typeface="Times New Roman" panose="02020603050405020304" pitchFamily="18" charset="0"/>
                <a:cs typeface="Times New Roman" panose="02020603050405020304" pitchFamily="18" charset="0"/>
              </a:rPr>
              <a:t>t – время, с</a:t>
            </a:r>
          </a:p>
          <a:p>
            <a:r>
              <a:rPr lang="ru-RU" sz="1900" dirty="0">
                <a:latin typeface="Times New Roman" panose="02020603050405020304" pitchFamily="18" charset="0"/>
                <a:cs typeface="Times New Roman" panose="02020603050405020304" pitchFamily="18" charset="0"/>
              </a:rPr>
              <a:t>А – постоянная Фарадея, 96500 Кл/моль</a:t>
            </a:r>
          </a:p>
        </p:txBody>
      </p:sp>
    </p:spTree>
    <p:extLst>
      <p:ext uri="{BB962C8B-B14F-4D97-AF65-F5344CB8AC3E}">
        <p14:creationId xmlns:p14="http://schemas.microsoft.com/office/powerpoint/2010/main" val="23376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fontScale="90000"/>
          </a:bodyPr>
          <a:lstStyle/>
          <a:p>
            <a:r>
              <a:rPr lang="ru-RU" b="1" dirty="0">
                <a:latin typeface="Times New Roman" panose="02020603050405020304" pitchFamily="18" charset="0"/>
                <a:cs typeface="Times New Roman" panose="02020603050405020304" pitchFamily="18" charset="0"/>
              </a:rPr>
              <a:t>Электролиз водных растворов</a:t>
            </a:r>
            <a:br>
              <a:rPr lang="ru-RU" b="1" dirty="0">
                <a:latin typeface="Times New Roman" panose="02020603050405020304" pitchFamily="18" charset="0"/>
                <a:cs typeface="Times New Roman" panose="02020603050405020304" pitchFamily="18" charset="0"/>
              </a:rPr>
            </a:br>
            <a:endParaRPr lang="ru-RU" b="1" dirty="0">
              <a:latin typeface="Times New Roman" panose="02020603050405020304" pitchFamily="18" charset="0"/>
              <a:cs typeface="Times New Roman" panose="02020603050405020304" pitchFamily="18" charset="0"/>
            </a:endParaRP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91344" y="1484784"/>
            <a:ext cx="11593288" cy="1126269"/>
          </a:xfrm>
        </p:spPr>
        <p:txBody>
          <a:bodyPr/>
          <a:lstStyle/>
          <a:p>
            <a:pPr marL="0" indent="0" algn="just">
              <a:buNone/>
            </a:pPr>
            <a:r>
              <a:rPr lang="ru-RU" dirty="0">
                <a:latin typeface="Times New Roman" panose="02020603050405020304" pitchFamily="18" charset="0"/>
                <a:cs typeface="Times New Roman" panose="02020603050405020304" pitchFamily="18" charset="0"/>
              </a:rPr>
              <a:t>Последовательность  окислительных и восстановительных процессов на зависит от значений электродных потенциалов частиц. </a:t>
            </a:r>
          </a:p>
          <a:p>
            <a:pPr marL="0" indent="0">
              <a:buNone/>
            </a:pPr>
            <a:endParaRPr lang="ru-RU" dirty="0"/>
          </a:p>
        </p:txBody>
      </p:sp>
      <p:sp>
        <p:nvSpPr>
          <p:cNvPr id="4" name="Прямоугольник 3"/>
          <p:cNvSpPr/>
          <p:nvPr/>
        </p:nvSpPr>
        <p:spPr>
          <a:xfrm>
            <a:off x="2978862" y="2616202"/>
            <a:ext cx="6018251" cy="461665"/>
          </a:xfrm>
          <a:prstGeom prst="rect">
            <a:avLst/>
          </a:prstGeom>
        </p:spPr>
        <p:txBody>
          <a:bodyPr wrap="none">
            <a:spAutoFit/>
          </a:bodyPr>
          <a:lstStyle/>
          <a:p>
            <a:r>
              <a:rPr lang="ru-RU" sz="2400" dirty="0">
                <a:latin typeface="Times New Roman" panose="02020603050405020304" pitchFamily="18" charset="0"/>
                <a:cs typeface="Times New Roman" panose="02020603050405020304" pitchFamily="18" charset="0"/>
              </a:rPr>
              <a:t>Пример 1: раствор, содержащий  </a:t>
            </a:r>
            <a:r>
              <a:rPr lang="ru-RU" sz="2400" dirty="0" err="1">
                <a:latin typeface="Times New Roman" panose="02020603050405020304" pitchFamily="18" charset="0"/>
                <a:cs typeface="Times New Roman" panose="02020603050405020304" pitchFamily="18" charset="0"/>
              </a:rPr>
              <a:t>NaI</a:t>
            </a:r>
            <a:r>
              <a:rPr lang="ru-RU" sz="2400" dirty="0">
                <a:latin typeface="Times New Roman" panose="02020603050405020304" pitchFamily="18" charset="0"/>
                <a:cs typeface="Times New Roman" panose="02020603050405020304" pitchFamily="18" charset="0"/>
              </a:rPr>
              <a:t>  и </a:t>
            </a:r>
            <a:r>
              <a:rPr lang="ru-RU" sz="2400" dirty="0" err="1">
                <a:latin typeface="Times New Roman" panose="02020603050405020304" pitchFamily="18" charset="0"/>
                <a:cs typeface="Times New Roman" panose="02020603050405020304" pitchFamily="18" charset="0"/>
              </a:rPr>
              <a:t>HCl</a:t>
            </a:r>
            <a:r>
              <a:rPr lang="ru-RU" sz="2400" dirty="0">
                <a:latin typeface="Times New Roman" panose="02020603050405020304" pitchFamily="18" charset="0"/>
                <a:cs typeface="Times New Roman" panose="02020603050405020304" pitchFamily="18" charset="0"/>
              </a:rPr>
              <a:t>.</a:t>
            </a:r>
          </a:p>
        </p:txBody>
      </p:sp>
      <p:sp>
        <p:nvSpPr>
          <p:cNvPr id="8" name="Прямоугольник 7"/>
          <p:cNvSpPr/>
          <p:nvPr/>
        </p:nvSpPr>
        <p:spPr>
          <a:xfrm>
            <a:off x="2351584" y="3861048"/>
            <a:ext cx="8232576" cy="2308324"/>
          </a:xfrm>
          <a:prstGeom prst="rect">
            <a:avLst/>
          </a:prstGeom>
        </p:spPr>
        <p:txBody>
          <a:bodyPr wrap="square">
            <a:spAutoFit/>
          </a:bodyPr>
          <a:lstStyle/>
          <a:p>
            <a:pPr lvl="0" fontAlgn="base">
              <a:spcBef>
                <a:spcPct val="0"/>
              </a:spcBef>
              <a:spcAft>
                <a:spcPct val="0"/>
              </a:spcAft>
            </a:pPr>
            <a:r>
              <a:rPr lang="en-US" altLang="ru-RU" sz="2400" b="1" dirty="0">
                <a:solidFill>
                  <a:srgbClr val="C00000"/>
                </a:solidFill>
                <a:latin typeface="Times New Roman" panose="02020603050405020304" pitchFamily="18" charset="0"/>
                <a:cs typeface="Times New Roman" panose="02020603050405020304" pitchFamily="18" charset="0"/>
              </a:rPr>
              <a:t>K</a:t>
            </a:r>
            <a:r>
              <a:rPr lang="ru-RU"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Na</a:t>
            </a:r>
            <a:r>
              <a:rPr lang="ru-RU"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 </a:t>
            </a:r>
            <a:r>
              <a:rPr lang="en-US" altLang="ru-RU" sz="2400" b="1" dirty="0">
                <a:solidFill>
                  <a:srgbClr val="000000"/>
                </a:solidFill>
                <a:latin typeface="Times New Roman" panose="02020603050405020304" pitchFamily="18" charset="0"/>
                <a:cs typeface="Times New Roman" panose="02020603050405020304" pitchFamily="18" charset="0"/>
              </a:rPr>
              <a:t>e</a:t>
            </a:r>
            <a:r>
              <a:rPr lang="ru-RU" altLang="ru-RU" sz="2400" b="1" dirty="0">
                <a:solidFill>
                  <a:srgbClr val="000000"/>
                </a:solidFill>
                <a:latin typeface="Times New Roman" panose="02020603050405020304" pitchFamily="18" charset="0"/>
                <a:cs typeface="Times New Roman" panose="02020603050405020304" pitchFamily="18" charset="0"/>
              </a:rPr>
              <a:t> ↔ </a:t>
            </a:r>
            <a:r>
              <a:rPr lang="en-US" altLang="ru-RU" sz="2400" b="1" dirty="0">
                <a:solidFill>
                  <a:srgbClr val="000000"/>
                </a:solidFill>
                <a:latin typeface="Times New Roman" panose="02020603050405020304" pitchFamily="18" charset="0"/>
                <a:cs typeface="Times New Roman" panose="02020603050405020304" pitchFamily="18" charset="0"/>
              </a:rPr>
              <a:t>Na</a:t>
            </a:r>
            <a:r>
              <a:rPr lang="ru-RU" altLang="ru-RU" sz="2400" b="1" dirty="0">
                <a:solidFill>
                  <a:srgbClr val="000000"/>
                </a:solidFill>
                <a:latin typeface="Times New Roman" panose="02020603050405020304" pitchFamily="18" charset="0"/>
                <a:cs typeface="Times New Roman" panose="02020603050405020304" pitchFamily="18" charset="0"/>
              </a:rPr>
              <a:t>				 –2.71 В </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a:t>
            </a: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2H</a:t>
            </a:r>
            <a:r>
              <a:rPr lang="en-US" altLang="ru-RU" sz="2400" b="1" baseline="30000" dirty="0">
                <a:solidFill>
                  <a:srgbClr val="000000"/>
                </a:solidFill>
                <a:latin typeface="Times New Roman" panose="02020603050405020304" pitchFamily="18" charset="0"/>
                <a:cs typeface="Times New Roman" panose="02020603050405020304" pitchFamily="18" charset="0"/>
              </a:rPr>
              <a:t>+</a:t>
            </a:r>
            <a:r>
              <a:rPr lang="en-US" altLang="ru-RU" sz="2400" b="1" dirty="0">
                <a:solidFill>
                  <a:srgbClr val="000000"/>
                </a:solidFill>
                <a:latin typeface="Times New Roman" panose="02020603050405020304" pitchFamily="18" charset="0"/>
                <a:cs typeface="Times New Roman" panose="02020603050405020304" pitchFamily="18" charset="0"/>
              </a:rPr>
              <a:t> + 2 e ↔ H</a:t>
            </a:r>
            <a:r>
              <a:rPr lang="en-US" altLang="ru-RU" sz="2400" b="1" baseline="-25000" dirty="0">
                <a:solidFill>
                  <a:srgbClr val="000000"/>
                </a:solidFill>
                <a:latin typeface="Times New Roman" panose="02020603050405020304" pitchFamily="18" charset="0"/>
                <a:cs typeface="Times New Roman" panose="02020603050405020304" pitchFamily="18" charset="0"/>
              </a:rPr>
              <a:t>2</a:t>
            </a:r>
            <a:r>
              <a:rPr lang="ru-RU" altLang="ru-RU" sz="2400" b="1" baseline="-25000" dirty="0">
                <a:solidFill>
                  <a:srgbClr val="0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0 B</a:t>
            </a:r>
            <a:br>
              <a:rPr lang="ru-RU" altLang="ru-RU" sz="2400" dirty="0">
                <a:solidFill>
                  <a:srgbClr val="000000"/>
                </a:solidFill>
                <a:latin typeface="Times New Roman" panose="02020603050405020304" pitchFamily="18" charset="0"/>
                <a:cs typeface="Times New Roman" panose="02020603050405020304" pitchFamily="18" charset="0"/>
              </a:rPr>
            </a:br>
            <a:r>
              <a:rPr lang="ru-RU" altLang="ru-RU" sz="2400" dirty="0">
                <a:solidFill>
                  <a:srgbClr val="000000"/>
                </a:solidFill>
                <a:latin typeface="Times New Roman" panose="02020603050405020304" pitchFamily="18" charset="0"/>
                <a:cs typeface="Times New Roman" panose="02020603050405020304" pitchFamily="18" charset="0"/>
              </a:rPr>
              <a:t>	</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a:t>
            </a:r>
            <a:r>
              <a:rPr lang="ru-RU" altLang="ru-RU" sz="2400" b="1" dirty="0">
                <a:solidFill>
                  <a:srgbClr val="C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2 H</a:t>
            </a:r>
            <a:r>
              <a:rPr lang="en-US" altLang="ru-RU" sz="2400" b="1" baseline="-25000"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O - 4 e ↔O</a:t>
            </a:r>
            <a:r>
              <a:rPr lang="en-US" altLang="ru-RU" sz="2400" b="1" baseline="-25000"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 + 4 H</a:t>
            </a:r>
            <a:r>
              <a:rPr lang="en-US"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baseline="30000" dirty="0">
                <a:solidFill>
                  <a:srgbClr val="0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1.229 </a:t>
            </a:r>
            <a:r>
              <a:rPr lang="ru-RU" altLang="ru-RU" sz="2400" b="1" dirty="0">
                <a:solidFill>
                  <a:srgbClr val="000000"/>
                </a:solidFill>
                <a:latin typeface="Times New Roman" panose="02020603050405020304" pitchFamily="18" charset="0"/>
                <a:cs typeface="Times New Roman" panose="02020603050405020304" pitchFamily="18" charset="0"/>
              </a:rPr>
              <a:t>В</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	</a:t>
            </a:r>
            <a:r>
              <a:rPr lang="ru-RU" altLang="ru-RU" sz="2400" b="1"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I </a:t>
            </a:r>
            <a:r>
              <a:rPr lang="ru-RU"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- 2 </a:t>
            </a:r>
            <a:r>
              <a:rPr lang="en-US" altLang="ru-RU" sz="2400" b="1" dirty="0">
                <a:solidFill>
                  <a:srgbClr val="000000"/>
                </a:solidFill>
                <a:latin typeface="Times New Roman" panose="02020603050405020304" pitchFamily="18" charset="0"/>
                <a:cs typeface="Times New Roman" panose="02020603050405020304" pitchFamily="18" charset="0"/>
              </a:rPr>
              <a:t>e</a:t>
            </a:r>
            <a:r>
              <a:rPr lang="ru-RU" altLang="ru-RU" sz="2400" b="1" dirty="0">
                <a:solidFill>
                  <a:srgbClr val="0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I</a:t>
            </a:r>
            <a:r>
              <a:rPr lang="ru-RU" altLang="ru-RU" sz="2400" b="1" baseline="-25000" dirty="0">
                <a:solidFill>
                  <a:srgbClr val="000000"/>
                </a:solidFill>
                <a:latin typeface="Times New Roman" panose="02020603050405020304" pitchFamily="18" charset="0"/>
                <a:cs typeface="Times New Roman" panose="02020603050405020304" pitchFamily="18" charset="0"/>
              </a:rPr>
              <a:t>2				</a:t>
            </a:r>
            <a:r>
              <a:rPr lang="en-US" altLang="ru-RU" sz="2400" b="1" dirty="0">
                <a:solidFill>
                  <a:srgbClr val="000000"/>
                </a:solidFill>
                <a:latin typeface="Times New Roman" panose="02020603050405020304" pitchFamily="18" charset="0"/>
                <a:cs typeface="Times New Roman" panose="02020603050405020304" pitchFamily="18" charset="0"/>
              </a:rPr>
              <a:t>0</a:t>
            </a:r>
            <a:r>
              <a:rPr lang="ru-RU" altLang="ru-RU" sz="2400" b="1" dirty="0">
                <a:solidFill>
                  <a:srgbClr val="000000"/>
                </a:solidFill>
                <a:latin typeface="Times New Roman" panose="02020603050405020304" pitchFamily="18" charset="0"/>
                <a:cs typeface="Times New Roman" panose="02020603050405020304" pitchFamily="18" charset="0"/>
              </a:rPr>
              <a:t>.</a:t>
            </a:r>
            <a:r>
              <a:rPr lang="en-US" altLang="ru-RU" sz="2400" b="1" dirty="0">
                <a:solidFill>
                  <a:srgbClr val="000000"/>
                </a:solidFill>
                <a:latin typeface="Times New Roman" panose="02020603050405020304" pitchFamily="18" charset="0"/>
                <a:cs typeface="Times New Roman" panose="02020603050405020304" pitchFamily="18" charset="0"/>
              </a:rPr>
              <a:t>538</a:t>
            </a:r>
            <a:r>
              <a:rPr lang="ru-RU" altLang="ru-RU" sz="2400" b="1" dirty="0">
                <a:solidFill>
                  <a:srgbClr val="000000"/>
                </a:solidFill>
                <a:latin typeface="Times New Roman" panose="02020603050405020304" pitchFamily="18" charset="0"/>
                <a:cs typeface="Times New Roman" panose="02020603050405020304" pitchFamily="18" charset="0"/>
              </a:rPr>
              <a:t>  В </a:t>
            </a:r>
            <a:br>
              <a:rPr lang="ru-RU" altLang="ru-RU" sz="2400" dirty="0">
                <a:solidFill>
                  <a:srgbClr val="000000"/>
                </a:solidFill>
                <a:latin typeface="Times New Roman" panose="02020603050405020304" pitchFamily="18" charset="0"/>
                <a:cs typeface="Times New Roman" panose="02020603050405020304" pitchFamily="18" charset="0"/>
              </a:rPr>
            </a:br>
            <a:r>
              <a:rPr lang="ru-RU" altLang="ru-RU" sz="2400" dirty="0">
                <a:solidFill>
                  <a:srgbClr val="000000"/>
                </a:solidFill>
                <a:latin typeface="Times New Roman" panose="02020603050405020304" pitchFamily="18" charset="0"/>
                <a:cs typeface="Times New Roman" panose="02020603050405020304" pitchFamily="18" charset="0"/>
              </a:rPr>
              <a:t>	</a:t>
            </a:r>
            <a:r>
              <a:rPr lang="ru-RU" altLang="ru-RU" sz="2400" b="1" dirty="0">
                <a:solidFill>
                  <a:srgbClr val="000000"/>
                </a:solidFill>
                <a:latin typeface="Times New Roman" panose="02020603050405020304" pitchFamily="18" charset="0"/>
                <a:cs typeface="Times New Roman" panose="02020603050405020304" pitchFamily="18" charset="0"/>
              </a:rPr>
              <a:t>2 </a:t>
            </a:r>
            <a:r>
              <a:rPr lang="en-US" altLang="ru-RU" sz="2400" b="1" dirty="0">
                <a:solidFill>
                  <a:srgbClr val="000000"/>
                </a:solidFill>
                <a:latin typeface="Times New Roman" panose="02020603050405020304" pitchFamily="18" charset="0"/>
                <a:cs typeface="Times New Roman" panose="02020603050405020304" pitchFamily="18" charset="0"/>
              </a:rPr>
              <a:t>Cl </a:t>
            </a:r>
            <a:r>
              <a:rPr lang="ru-RU"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- 2 </a:t>
            </a:r>
            <a:r>
              <a:rPr lang="en-US" altLang="ru-RU" sz="2400" b="1" dirty="0">
                <a:solidFill>
                  <a:srgbClr val="000000"/>
                </a:solidFill>
                <a:latin typeface="Times New Roman" panose="02020603050405020304" pitchFamily="18" charset="0"/>
                <a:cs typeface="Times New Roman" panose="02020603050405020304" pitchFamily="18" charset="0"/>
              </a:rPr>
              <a:t>e</a:t>
            </a:r>
            <a:r>
              <a:rPr lang="ru-RU" altLang="ru-RU" sz="2400" b="1" dirty="0">
                <a:solidFill>
                  <a:srgbClr val="000000"/>
                </a:solidFill>
                <a:latin typeface="Times New Roman" panose="02020603050405020304" pitchFamily="18" charset="0"/>
                <a:cs typeface="Times New Roman" panose="02020603050405020304" pitchFamily="18" charset="0"/>
              </a:rPr>
              <a:t> ↔ </a:t>
            </a:r>
            <a:r>
              <a:rPr lang="en-US" altLang="ru-RU" sz="2400" b="1" dirty="0">
                <a:solidFill>
                  <a:srgbClr val="000000"/>
                </a:solidFill>
                <a:latin typeface="Times New Roman" panose="02020603050405020304" pitchFamily="18" charset="0"/>
                <a:cs typeface="Times New Roman" panose="02020603050405020304" pitchFamily="18" charset="0"/>
              </a:rPr>
              <a:t>Cl</a:t>
            </a:r>
            <a:r>
              <a:rPr lang="ru-RU" altLang="ru-RU" sz="2400" b="1" baseline="-25000" dirty="0">
                <a:solidFill>
                  <a:srgbClr val="000000"/>
                </a:solidFill>
                <a:latin typeface="Times New Roman" panose="02020603050405020304" pitchFamily="18" charset="0"/>
                <a:cs typeface="Times New Roman" panose="02020603050405020304" pitchFamily="18" charset="0"/>
              </a:rPr>
              <a:t>2			</a:t>
            </a:r>
            <a:r>
              <a:rPr lang="ru-RU" altLang="ru-RU" sz="2400" b="1" dirty="0">
                <a:solidFill>
                  <a:srgbClr val="000000"/>
                </a:solidFill>
                <a:latin typeface="Times New Roman" panose="02020603050405020304" pitchFamily="18" charset="0"/>
                <a:cs typeface="Times New Roman" panose="02020603050405020304" pitchFamily="18" charset="0"/>
              </a:rPr>
              <a:t>1.359 В</a:t>
            </a:r>
            <a:endParaRPr lang="ru-RU" altLang="ru-RU"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1031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335360" y="1484784"/>
            <a:ext cx="11856640" cy="4090255"/>
          </a:xfrm>
        </p:spPr>
        <p:txBody>
          <a:bodyPr>
            <a:normAutofit fontScale="92500"/>
          </a:bodyPr>
          <a:lstStyle/>
          <a:p>
            <a:pPr marL="342900" lvl="0" indent="-342900" fontAlgn="base">
              <a:lnSpc>
                <a:spcPct val="80000"/>
              </a:lnSpc>
              <a:spcBef>
                <a:spcPct val="20000"/>
              </a:spcBef>
              <a:spcAft>
                <a:spcPct val="0"/>
              </a:spcAft>
              <a:buFontTx/>
              <a:buChar char="•"/>
            </a:pPr>
            <a:r>
              <a:rPr lang="ru-RU" altLang="ru-RU" sz="3000" kern="0" dirty="0">
                <a:solidFill>
                  <a:srgbClr val="000000"/>
                </a:solidFill>
                <a:latin typeface="Times New Roman"/>
                <a:cs typeface="Times New Roman" panose="02020603050405020304" pitchFamily="18" charset="0"/>
              </a:rPr>
              <a:t>На катоде будут восстанавливаться в первую очередь те частицы, значения потенциала которых больше.</a:t>
            </a:r>
          </a:p>
          <a:p>
            <a:pPr marL="0" lvl="0" indent="0" algn="ctr" fontAlgn="base">
              <a:lnSpc>
                <a:spcPct val="80000"/>
              </a:lnSpc>
              <a:spcBef>
                <a:spcPct val="20000"/>
              </a:spcBef>
              <a:spcAft>
                <a:spcPct val="0"/>
              </a:spcAft>
              <a:buNone/>
            </a:pPr>
            <a:r>
              <a:rPr lang="en-US" altLang="ru-RU" sz="3000" b="1" kern="0" dirty="0">
                <a:solidFill>
                  <a:srgbClr val="000000"/>
                </a:solidFill>
                <a:latin typeface="Times New Roman"/>
                <a:cs typeface="Times New Roman" panose="02020603050405020304" pitchFamily="18" charset="0"/>
              </a:rPr>
              <a:t> </a:t>
            </a:r>
            <a:r>
              <a:rPr lang="en-US" altLang="ru-RU" sz="2600" b="1" kern="0" dirty="0">
                <a:solidFill>
                  <a:srgbClr val="000000"/>
                </a:solidFill>
                <a:latin typeface="Times New Roman"/>
                <a:cs typeface="Times New Roman" panose="02020603050405020304" pitchFamily="18" charset="0"/>
              </a:rPr>
              <a:t>2H</a:t>
            </a:r>
            <a:r>
              <a:rPr lang="en-US" altLang="ru-RU" sz="2600" b="1" kern="0" baseline="30000" dirty="0">
                <a:solidFill>
                  <a:srgbClr val="000000"/>
                </a:solidFill>
                <a:latin typeface="Times New Roman"/>
                <a:cs typeface="Times New Roman" panose="02020603050405020304" pitchFamily="18" charset="0"/>
              </a:rPr>
              <a:t>+</a:t>
            </a:r>
            <a:r>
              <a:rPr lang="en-US" altLang="ru-RU" sz="2600" b="1" kern="0" dirty="0">
                <a:solidFill>
                  <a:srgbClr val="000000"/>
                </a:solidFill>
                <a:latin typeface="Times New Roman"/>
                <a:cs typeface="Times New Roman" panose="02020603050405020304" pitchFamily="18" charset="0"/>
              </a:rPr>
              <a:t> + 2 e ↔ H</a:t>
            </a:r>
            <a:r>
              <a:rPr lang="en-US" altLang="ru-RU" sz="2600" b="1" kern="0" baseline="-25000" dirty="0">
                <a:solidFill>
                  <a:srgbClr val="000000"/>
                </a:solidFill>
                <a:latin typeface="Times New Roman"/>
                <a:cs typeface="Times New Roman" panose="02020603050405020304" pitchFamily="18" charset="0"/>
              </a:rPr>
              <a:t>2                 </a:t>
            </a:r>
            <a:r>
              <a:rPr lang="en-US" altLang="ru-RU" sz="2600" b="1" kern="0" dirty="0">
                <a:solidFill>
                  <a:srgbClr val="000000"/>
                </a:solidFill>
                <a:latin typeface="Times New Roman"/>
                <a:cs typeface="Times New Roman" panose="02020603050405020304" pitchFamily="18" charset="0"/>
              </a:rPr>
              <a:t>0 B</a:t>
            </a:r>
            <a:endParaRPr lang="ru-RU" altLang="ru-RU" sz="2600" kern="0" dirty="0">
              <a:solidFill>
                <a:srgbClr val="000000"/>
              </a:solidFill>
              <a:latin typeface="Times New Roman"/>
              <a:cs typeface="Times New Roman" panose="02020603050405020304" pitchFamily="18" charset="0"/>
            </a:endParaRPr>
          </a:p>
          <a:p>
            <a:pPr marL="342900" lvl="0" indent="-342900" fontAlgn="base">
              <a:lnSpc>
                <a:spcPct val="80000"/>
              </a:lnSpc>
              <a:spcBef>
                <a:spcPct val="20000"/>
              </a:spcBef>
              <a:spcAft>
                <a:spcPct val="0"/>
              </a:spcAft>
              <a:buFontTx/>
              <a:buChar char="•"/>
            </a:pPr>
            <a:endParaRPr lang="ru-RU" altLang="ru-RU" sz="3000" kern="0" dirty="0">
              <a:solidFill>
                <a:srgbClr val="000000"/>
              </a:solidFill>
              <a:latin typeface="Times New Roman"/>
              <a:cs typeface="Times New Roman" panose="02020603050405020304" pitchFamily="18" charset="0"/>
            </a:endParaRPr>
          </a:p>
          <a:p>
            <a:pPr marL="342900" lvl="0" indent="-342900" fontAlgn="base">
              <a:lnSpc>
                <a:spcPct val="80000"/>
              </a:lnSpc>
              <a:spcBef>
                <a:spcPct val="20000"/>
              </a:spcBef>
              <a:spcAft>
                <a:spcPct val="0"/>
              </a:spcAft>
              <a:buFontTx/>
              <a:buChar char="•"/>
            </a:pPr>
            <a:r>
              <a:rPr lang="ru-RU" altLang="ru-RU" sz="3000" kern="0" dirty="0">
                <a:solidFill>
                  <a:srgbClr val="000000"/>
                </a:solidFill>
                <a:latin typeface="Times New Roman"/>
                <a:cs typeface="Times New Roman" panose="02020603050405020304" pitchFamily="18" charset="0"/>
              </a:rPr>
              <a:t>На аноде отдают электроны</a:t>
            </a:r>
            <a:r>
              <a:rPr lang="en-US" altLang="ru-RU" sz="3000" kern="0" dirty="0">
                <a:solidFill>
                  <a:srgbClr val="000000"/>
                </a:solidFill>
                <a:latin typeface="Times New Roman"/>
                <a:cs typeface="Times New Roman" panose="02020603050405020304" pitchFamily="18" charset="0"/>
              </a:rPr>
              <a:t> (</a:t>
            </a:r>
            <a:r>
              <a:rPr lang="ru-RU" altLang="ru-RU" sz="3000" kern="0" dirty="0">
                <a:solidFill>
                  <a:srgbClr val="000000"/>
                </a:solidFill>
                <a:latin typeface="Times New Roman"/>
                <a:cs typeface="Times New Roman" panose="02020603050405020304" pitchFamily="18" charset="0"/>
              </a:rPr>
              <a:t>окисляются) частицы, у которых потенциал («любовь к электронам») имеет наименьшее значение.</a:t>
            </a:r>
            <a:r>
              <a:rPr lang="ru-RU" altLang="ru-RU" sz="3000" b="1" kern="0" dirty="0">
                <a:solidFill>
                  <a:srgbClr val="000000"/>
                </a:solidFill>
                <a:latin typeface="Times New Roman"/>
                <a:cs typeface="Times New Roman" panose="02020603050405020304" pitchFamily="18" charset="0"/>
              </a:rPr>
              <a:t> </a:t>
            </a:r>
          </a:p>
          <a:p>
            <a:pPr marL="0" lvl="0" indent="0" fontAlgn="base">
              <a:lnSpc>
                <a:spcPct val="80000"/>
              </a:lnSpc>
              <a:spcBef>
                <a:spcPct val="20000"/>
              </a:spcBef>
              <a:spcAft>
                <a:spcPct val="0"/>
              </a:spcAft>
              <a:buNone/>
            </a:pPr>
            <a:r>
              <a:rPr lang="ru-RU" altLang="ru-RU" sz="3000" b="1" kern="0" dirty="0">
                <a:solidFill>
                  <a:srgbClr val="000000"/>
                </a:solidFill>
                <a:latin typeface="Times New Roman"/>
                <a:cs typeface="Times New Roman" panose="02020603050405020304" pitchFamily="18" charset="0"/>
              </a:rPr>
              <a:t>                                                </a:t>
            </a:r>
            <a:r>
              <a:rPr lang="ru-RU" altLang="ru-RU" sz="2400" b="1" kern="0" dirty="0">
                <a:solidFill>
                  <a:srgbClr val="000000"/>
                </a:solidFill>
                <a:latin typeface="Times New Roman"/>
                <a:cs typeface="Times New Roman" panose="02020603050405020304" pitchFamily="18" charset="0"/>
              </a:rPr>
              <a:t> </a:t>
            </a:r>
            <a:r>
              <a:rPr lang="ru-RU" altLang="ru-RU" sz="2600" b="1" kern="0" dirty="0">
                <a:solidFill>
                  <a:srgbClr val="000000"/>
                </a:solidFill>
                <a:latin typeface="Times New Roman"/>
                <a:cs typeface="Times New Roman" panose="02020603050405020304" pitchFamily="18" charset="0"/>
              </a:rPr>
              <a:t>2 </a:t>
            </a:r>
            <a:r>
              <a:rPr lang="en-US" altLang="ru-RU" sz="2600" b="1" kern="0" dirty="0">
                <a:solidFill>
                  <a:srgbClr val="000000"/>
                </a:solidFill>
                <a:latin typeface="Times New Roman"/>
                <a:cs typeface="Times New Roman" panose="02020603050405020304" pitchFamily="18" charset="0"/>
              </a:rPr>
              <a:t>I</a:t>
            </a:r>
            <a:r>
              <a:rPr lang="ru-RU" altLang="ru-RU" sz="2600" b="1" kern="0" baseline="30000" dirty="0">
                <a:solidFill>
                  <a:srgbClr val="000000"/>
                </a:solidFill>
                <a:latin typeface="Times New Roman"/>
                <a:cs typeface="Times New Roman" panose="02020603050405020304" pitchFamily="18" charset="0"/>
              </a:rPr>
              <a:t>–</a:t>
            </a:r>
            <a:r>
              <a:rPr lang="ru-RU" altLang="ru-RU" sz="2600" b="1" kern="0" dirty="0">
                <a:solidFill>
                  <a:srgbClr val="000000"/>
                </a:solidFill>
                <a:latin typeface="Times New Roman"/>
                <a:cs typeface="Times New Roman" panose="02020603050405020304" pitchFamily="18" charset="0"/>
              </a:rPr>
              <a:t>- 2 </a:t>
            </a:r>
            <a:r>
              <a:rPr lang="en-US" altLang="ru-RU" sz="2600" b="1" kern="0" dirty="0">
                <a:solidFill>
                  <a:srgbClr val="000000"/>
                </a:solidFill>
                <a:latin typeface="Times New Roman"/>
                <a:cs typeface="Times New Roman" panose="02020603050405020304" pitchFamily="18" charset="0"/>
              </a:rPr>
              <a:t>e</a:t>
            </a:r>
            <a:r>
              <a:rPr lang="ru-RU" altLang="ru-RU" sz="2600" b="1" kern="0" dirty="0">
                <a:solidFill>
                  <a:srgbClr val="000000"/>
                </a:solidFill>
                <a:latin typeface="Times New Roman"/>
                <a:cs typeface="Times New Roman" panose="02020603050405020304" pitchFamily="18" charset="0"/>
              </a:rPr>
              <a:t> ↔</a:t>
            </a:r>
            <a:r>
              <a:rPr lang="en-US" altLang="ru-RU" sz="2600" b="1" kern="0" dirty="0">
                <a:solidFill>
                  <a:srgbClr val="000000"/>
                </a:solidFill>
                <a:latin typeface="Times New Roman"/>
                <a:cs typeface="Times New Roman" panose="02020603050405020304" pitchFamily="18" charset="0"/>
              </a:rPr>
              <a:t>I</a:t>
            </a:r>
            <a:r>
              <a:rPr lang="ru-RU" altLang="ru-RU" sz="2600" b="1" kern="0" baseline="-25000" dirty="0">
                <a:solidFill>
                  <a:srgbClr val="000000"/>
                </a:solidFill>
                <a:latin typeface="Times New Roman"/>
                <a:cs typeface="Times New Roman" panose="02020603050405020304" pitchFamily="18" charset="0"/>
              </a:rPr>
              <a:t>2</a:t>
            </a:r>
            <a:r>
              <a:rPr lang="ru-RU" altLang="ru-RU" sz="2600" b="1" kern="0" dirty="0">
                <a:solidFill>
                  <a:srgbClr val="000000"/>
                </a:solidFill>
                <a:latin typeface="Times New Roman"/>
                <a:cs typeface="Times New Roman" panose="02020603050405020304" pitchFamily="18" charset="0"/>
              </a:rPr>
              <a:t> </a:t>
            </a:r>
            <a:r>
              <a:rPr lang="ru-RU" altLang="ru-RU" sz="2600" b="1" kern="0" baseline="30000" dirty="0">
                <a:solidFill>
                  <a:srgbClr val="000000"/>
                </a:solidFill>
                <a:latin typeface="Times New Roman"/>
                <a:cs typeface="Times New Roman" panose="02020603050405020304" pitchFamily="18" charset="0"/>
              </a:rPr>
              <a:t>           </a:t>
            </a:r>
            <a:r>
              <a:rPr lang="ru-RU" altLang="ru-RU" sz="2600" b="1" kern="0" dirty="0">
                <a:solidFill>
                  <a:srgbClr val="000000"/>
                </a:solidFill>
                <a:latin typeface="Times New Roman"/>
                <a:cs typeface="Times New Roman" panose="02020603050405020304" pitchFamily="18" charset="0"/>
              </a:rPr>
              <a:t>0,538  В </a:t>
            </a:r>
          </a:p>
          <a:p>
            <a:pPr marL="342900" lvl="0" indent="-342900" algn="ctr" fontAlgn="base">
              <a:lnSpc>
                <a:spcPct val="80000"/>
              </a:lnSpc>
              <a:spcBef>
                <a:spcPct val="20000"/>
              </a:spcBef>
              <a:spcAft>
                <a:spcPct val="0"/>
              </a:spcAft>
              <a:buNone/>
            </a:pPr>
            <a:endParaRPr lang="ru-RU" altLang="ru-RU" sz="2400" kern="0" dirty="0">
              <a:solidFill>
                <a:srgbClr val="000000"/>
              </a:solidFill>
              <a:latin typeface="Times New Roman"/>
              <a:cs typeface="Times New Roman" panose="02020603050405020304" pitchFamily="18" charset="0"/>
            </a:endParaRPr>
          </a:p>
          <a:p>
            <a:pPr marL="342900" lvl="0" indent="-342900" fontAlgn="base">
              <a:lnSpc>
                <a:spcPct val="80000"/>
              </a:lnSpc>
              <a:spcBef>
                <a:spcPct val="20000"/>
              </a:spcBef>
              <a:spcAft>
                <a:spcPct val="0"/>
              </a:spcAft>
              <a:buFontTx/>
              <a:buChar char="•"/>
            </a:pPr>
            <a:r>
              <a:rPr lang="ru-RU" altLang="ru-RU" sz="3000" kern="0" dirty="0">
                <a:solidFill>
                  <a:srgbClr val="000000"/>
                </a:solidFill>
                <a:latin typeface="Times New Roman"/>
                <a:cs typeface="Times New Roman" panose="02020603050405020304" pitchFamily="18" charset="0"/>
              </a:rPr>
              <a:t>Суммарно процесс электролиза в данной системе сводится к уравнению:</a:t>
            </a:r>
          </a:p>
          <a:p>
            <a:pPr marL="0" lvl="0" indent="0" algn="ctr" fontAlgn="base">
              <a:lnSpc>
                <a:spcPct val="80000"/>
              </a:lnSpc>
              <a:spcBef>
                <a:spcPct val="20000"/>
              </a:spcBef>
              <a:spcAft>
                <a:spcPct val="0"/>
              </a:spcAft>
              <a:buNone/>
            </a:pPr>
            <a:r>
              <a:rPr lang="en-US" altLang="ru-RU" sz="2600" b="1" kern="0" dirty="0">
                <a:solidFill>
                  <a:srgbClr val="000000"/>
                </a:solidFill>
                <a:latin typeface="Times New Roman"/>
                <a:cs typeface="Times New Roman" panose="02020603050405020304" pitchFamily="18" charset="0"/>
              </a:rPr>
              <a:t>2NaBr+ 2H</a:t>
            </a:r>
            <a:r>
              <a:rPr lang="ru-RU" altLang="ru-RU" sz="2600" b="1" kern="0" dirty="0">
                <a:solidFill>
                  <a:srgbClr val="000000"/>
                </a:solidFill>
                <a:latin typeface="Times New Roman"/>
                <a:cs typeface="Times New Roman" panose="02020603050405020304" pitchFamily="18" charset="0"/>
              </a:rPr>
              <a:t>С</a:t>
            </a:r>
            <a:r>
              <a:rPr lang="en-US" altLang="ru-RU" sz="2600" b="1" kern="0" dirty="0">
                <a:solidFill>
                  <a:srgbClr val="000000"/>
                </a:solidFill>
                <a:latin typeface="Times New Roman"/>
                <a:cs typeface="Times New Roman" panose="02020603050405020304" pitchFamily="18" charset="0"/>
              </a:rPr>
              <a:t>l → Br</a:t>
            </a:r>
            <a:r>
              <a:rPr lang="en-US" altLang="ru-RU" sz="2600" b="1" kern="0" baseline="-25000" dirty="0">
                <a:solidFill>
                  <a:srgbClr val="000000"/>
                </a:solidFill>
                <a:latin typeface="Times New Roman"/>
                <a:cs typeface="Times New Roman" panose="02020603050405020304" pitchFamily="18" charset="0"/>
              </a:rPr>
              <a:t>2</a:t>
            </a:r>
            <a:r>
              <a:rPr lang="en-US" altLang="ru-RU" sz="2600" b="1" kern="0" dirty="0">
                <a:solidFill>
                  <a:srgbClr val="000000"/>
                </a:solidFill>
                <a:latin typeface="Times New Roman"/>
                <a:cs typeface="Times New Roman" panose="02020603050405020304" pitchFamily="18" charset="0"/>
              </a:rPr>
              <a:t>+ H</a:t>
            </a:r>
            <a:r>
              <a:rPr lang="en-US" altLang="ru-RU" sz="2600" b="1" kern="0" baseline="-25000" dirty="0">
                <a:solidFill>
                  <a:srgbClr val="000000"/>
                </a:solidFill>
                <a:latin typeface="Times New Roman"/>
                <a:cs typeface="Times New Roman" panose="02020603050405020304" pitchFamily="18" charset="0"/>
              </a:rPr>
              <a:t>2</a:t>
            </a:r>
            <a:r>
              <a:rPr lang="en-US" altLang="ru-RU" sz="2600" b="1" kern="0" dirty="0">
                <a:solidFill>
                  <a:srgbClr val="000000"/>
                </a:solidFill>
                <a:latin typeface="Times New Roman"/>
                <a:cs typeface="Times New Roman" panose="02020603050405020304" pitchFamily="18" charset="0"/>
              </a:rPr>
              <a:t> + 2NaCl</a:t>
            </a:r>
            <a:endParaRPr lang="ru-RU" altLang="ru-RU" sz="2600" b="1" kern="0" dirty="0">
              <a:solidFill>
                <a:srgbClr val="000000"/>
              </a:solidFill>
              <a:latin typeface="Times New Roman"/>
              <a:cs typeface="Times New Roman" panose="02020603050405020304" pitchFamily="18" charset="0"/>
            </a:endParaRPr>
          </a:p>
          <a:p>
            <a:endParaRPr lang="ru-RU" dirty="0"/>
          </a:p>
        </p:txBody>
      </p:sp>
    </p:spTree>
    <p:extLst>
      <p:ext uri="{BB962C8B-B14F-4D97-AF65-F5344CB8AC3E}">
        <p14:creationId xmlns:p14="http://schemas.microsoft.com/office/powerpoint/2010/main" val="1730479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305" y="26107"/>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086369" y="629170"/>
            <a:ext cx="10515600" cy="550205"/>
          </a:xfrm>
        </p:spPr>
        <p:txBody>
          <a:bodyPr/>
          <a:lstStyle/>
          <a:p>
            <a:pPr marL="0" indent="0" algn="ctr">
              <a:buNone/>
            </a:pPr>
            <a:r>
              <a:rPr lang="ru-RU" dirty="0">
                <a:latin typeface="Times New Roman" panose="02020603050405020304" pitchFamily="18" charset="0"/>
                <a:cs typeface="Times New Roman" panose="02020603050405020304" pitchFamily="18" charset="0"/>
              </a:rPr>
              <a:t>Пример 2: водный раствор </a:t>
            </a:r>
            <a:r>
              <a:rPr lang="ru-RU" dirty="0" err="1">
                <a:latin typeface="Times New Roman" panose="02020603050405020304" pitchFamily="18" charset="0"/>
                <a:cs typeface="Times New Roman" panose="02020603050405020304" pitchFamily="18" charset="0"/>
              </a:rPr>
              <a:t>NaCl</a:t>
            </a:r>
            <a:r>
              <a:rPr lang="ru-RU" dirty="0">
                <a:latin typeface="Times New Roman" panose="02020603050405020304" pitchFamily="18" charset="0"/>
                <a:cs typeface="Times New Roman" panose="02020603050405020304" pitchFamily="18" charset="0"/>
              </a:rPr>
              <a:t>.</a:t>
            </a:r>
          </a:p>
        </p:txBody>
      </p:sp>
      <p:sp>
        <p:nvSpPr>
          <p:cNvPr id="6" name="Прямоугольник 5"/>
          <p:cNvSpPr/>
          <p:nvPr/>
        </p:nvSpPr>
        <p:spPr>
          <a:xfrm>
            <a:off x="2711624" y="2348880"/>
            <a:ext cx="9361040" cy="1938992"/>
          </a:xfrm>
          <a:prstGeom prst="rect">
            <a:avLst/>
          </a:prstGeom>
        </p:spPr>
        <p:txBody>
          <a:bodyPr wrap="square">
            <a:spAutoFit/>
          </a:bodyPr>
          <a:lstStyle/>
          <a:p>
            <a:pPr lvl="0" fontAlgn="base">
              <a:spcBef>
                <a:spcPct val="0"/>
              </a:spcBef>
              <a:spcAft>
                <a:spcPct val="0"/>
              </a:spcAft>
            </a:pPr>
            <a:r>
              <a:rPr lang="en-US" altLang="ru-RU" sz="2400" b="1" dirty="0">
                <a:solidFill>
                  <a:srgbClr val="C00000"/>
                </a:solidFill>
                <a:latin typeface="Times New Roman" panose="02020603050405020304" pitchFamily="18" charset="0"/>
                <a:cs typeface="Times New Roman" panose="02020603050405020304" pitchFamily="18" charset="0"/>
              </a:rPr>
              <a:t>K</a:t>
            </a:r>
            <a:r>
              <a:rPr lang="ru-RU"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2 </a:t>
            </a:r>
            <a:r>
              <a:rPr lang="en-US" altLang="ru-RU" sz="2400" b="1" dirty="0">
                <a:solidFill>
                  <a:srgbClr val="000000"/>
                </a:solidFill>
                <a:latin typeface="Times New Roman" panose="02020603050405020304" pitchFamily="18" charset="0"/>
                <a:cs typeface="Times New Roman" panose="02020603050405020304" pitchFamily="18" charset="0"/>
              </a:rPr>
              <a:t>H</a:t>
            </a:r>
            <a:r>
              <a:rPr lang="ru-RU" altLang="ru-RU" sz="2400" b="1" baseline="-25000"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O</a:t>
            </a:r>
            <a:r>
              <a:rPr lang="ru-RU" altLang="ru-RU" sz="2400" b="1" dirty="0">
                <a:solidFill>
                  <a:srgbClr val="000000"/>
                </a:solidFill>
                <a:latin typeface="Times New Roman" panose="02020603050405020304" pitchFamily="18" charset="0"/>
                <a:cs typeface="Times New Roman" panose="02020603050405020304" pitchFamily="18" charset="0"/>
              </a:rPr>
              <a:t> + 2 </a:t>
            </a:r>
            <a:r>
              <a:rPr lang="en-US" altLang="ru-RU" sz="2400" b="1" dirty="0">
                <a:solidFill>
                  <a:srgbClr val="000000"/>
                </a:solidFill>
                <a:latin typeface="Times New Roman" panose="02020603050405020304" pitchFamily="18" charset="0"/>
                <a:cs typeface="Times New Roman" panose="02020603050405020304" pitchFamily="18" charset="0"/>
              </a:rPr>
              <a:t>e</a:t>
            </a:r>
            <a:r>
              <a:rPr lang="ru-RU" altLang="ru-RU" sz="2400" b="1" dirty="0">
                <a:solidFill>
                  <a:srgbClr val="000000"/>
                </a:solidFill>
                <a:latin typeface="Times New Roman" panose="02020603050405020304" pitchFamily="18" charset="0"/>
                <a:cs typeface="Times New Roman" panose="02020603050405020304" pitchFamily="18" charset="0"/>
              </a:rPr>
              <a:t> ↔ </a:t>
            </a:r>
            <a:r>
              <a:rPr lang="en-US" altLang="ru-RU" sz="2400" b="1" dirty="0">
                <a:solidFill>
                  <a:srgbClr val="000000"/>
                </a:solidFill>
                <a:latin typeface="Times New Roman" panose="02020603050405020304" pitchFamily="18" charset="0"/>
                <a:cs typeface="Times New Roman" panose="02020603050405020304" pitchFamily="18" charset="0"/>
              </a:rPr>
              <a:t>H</a:t>
            </a:r>
            <a:r>
              <a:rPr lang="ru-RU" altLang="ru-RU" sz="2400" b="1" baseline="-25000" dirty="0">
                <a:solidFill>
                  <a:srgbClr val="000000"/>
                </a:solidFill>
                <a:latin typeface="Times New Roman" panose="02020603050405020304" pitchFamily="18" charset="0"/>
                <a:cs typeface="Times New Roman" panose="02020603050405020304" pitchFamily="18" charset="0"/>
              </a:rPr>
              <a:t>2</a:t>
            </a:r>
            <a:r>
              <a:rPr lang="ru-RU" altLang="ru-RU" sz="2400" b="1" dirty="0">
                <a:solidFill>
                  <a:srgbClr val="000000"/>
                </a:solidFill>
                <a:latin typeface="Times New Roman" panose="02020603050405020304" pitchFamily="18" charset="0"/>
                <a:cs typeface="Times New Roman" panose="02020603050405020304" pitchFamily="18" charset="0"/>
              </a:rPr>
              <a:t> + 2 </a:t>
            </a:r>
            <a:r>
              <a:rPr lang="en-US" altLang="ru-RU" sz="2400" b="1" dirty="0">
                <a:solidFill>
                  <a:srgbClr val="000000"/>
                </a:solidFill>
                <a:latin typeface="Times New Roman" panose="02020603050405020304" pitchFamily="18" charset="0"/>
                <a:cs typeface="Times New Roman" panose="02020603050405020304" pitchFamily="18" charset="0"/>
              </a:rPr>
              <a:t>OH</a:t>
            </a:r>
            <a:r>
              <a:rPr lang="ru-RU" altLang="ru-RU" sz="2400" b="1" baseline="30000" dirty="0">
                <a:solidFill>
                  <a:srgbClr val="000000"/>
                </a:solidFill>
                <a:latin typeface="Times New Roman" panose="02020603050405020304" pitchFamily="18" charset="0"/>
                <a:cs typeface="Times New Roman" panose="02020603050405020304" pitchFamily="18" charset="0"/>
              </a:rPr>
              <a:t>–		</a:t>
            </a:r>
            <a:r>
              <a:rPr lang="ru-RU" altLang="ru-RU" sz="2400" b="1" dirty="0">
                <a:solidFill>
                  <a:srgbClr val="000000"/>
                </a:solidFill>
                <a:latin typeface="Times New Roman" panose="02020603050405020304" pitchFamily="18" charset="0"/>
                <a:cs typeface="Times New Roman" panose="02020603050405020304" pitchFamily="18" charset="0"/>
              </a:rPr>
              <a:t>–0.828 В </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a:t>
            </a: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	</a:t>
            </a:r>
            <a:r>
              <a:rPr lang="pt-BR" altLang="ru-RU" sz="2400" dirty="0">
                <a:solidFill>
                  <a:srgbClr val="000000"/>
                </a:solidFill>
                <a:latin typeface="Times New Roman" panose="02020603050405020304" pitchFamily="18" charset="0"/>
                <a:cs typeface="Times New Roman" panose="02020603050405020304" pitchFamily="18" charset="0"/>
              </a:rPr>
              <a:t> Na+ + e ↔ Na</a:t>
            </a:r>
            <a:r>
              <a:rPr lang="ru-RU" altLang="ru-RU" sz="2400" dirty="0">
                <a:solidFill>
                  <a:srgbClr val="000000"/>
                </a:solidFill>
                <a:latin typeface="Times New Roman" panose="02020603050405020304" pitchFamily="18" charset="0"/>
                <a:cs typeface="Times New Roman" panose="02020603050405020304" pitchFamily="18" charset="0"/>
              </a:rPr>
              <a:t>			</a:t>
            </a:r>
            <a:r>
              <a:rPr lang="pt-BR" altLang="ru-RU" sz="2400" dirty="0">
                <a:solidFill>
                  <a:srgbClr val="000000"/>
                </a:solidFill>
                <a:latin typeface="Times New Roman" panose="02020603050405020304" pitchFamily="18" charset="0"/>
                <a:cs typeface="Times New Roman" panose="02020603050405020304" pitchFamily="18" charset="0"/>
              </a:rPr>
              <a:t>–2.71 В </a:t>
            </a:r>
            <a:br>
              <a:rPr lang="ru-RU" altLang="ru-RU" sz="2400" dirty="0">
                <a:solidFill>
                  <a:srgbClr val="000000"/>
                </a:solidFill>
                <a:latin typeface="Times New Roman" panose="02020603050405020304" pitchFamily="18" charset="0"/>
                <a:cs typeface="Times New Roman" panose="02020603050405020304" pitchFamily="18" charset="0"/>
              </a:rPr>
            </a:br>
            <a:r>
              <a:rPr lang="ru-RU" altLang="ru-RU" sz="2400" dirty="0">
                <a:solidFill>
                  <a:srgbClr val="000000"/>
                </a:solidFill>
                <a:latin typeface="Times New Roman" panose="02020603050405020304" pitchFamily="18" charset="0"/>
                <a:cs typeface="Times New Roman" panose="02020603050405020304" pitchFamily="18" charset="0"/>
              </a:rPr>
              <a:t>	</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a:t>
            </a:r>
            <a:r>
              <a:rPr lang="ru-RU" altLang="ru-RU" sz="2400" b="1" dirty="0">
                <a:solidFill>
                  <a:srgbClr val="C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 2 H</a:t>
            </a:r>
            <a:r>
              <a:rPr lang="en-US" altLang="ru-RU" sz="2400" b="1" baseline="-25000"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O - 4 e ↔O</a:t>
            </a:r>
            <a:r>
              <a:rPr lang="en-US" altLang="ru-RU" sz="2400" b="1" baseline="-25000" dirty="0">
                <a:solidFill>
                  <a:srgbClr val="000000"/>
                </a:solidFill>
                <a:latin typeface="Times New Roman" panose="02020603050405020304" pitchFamily="18" charset="0"/>
                <a:cs typeface="Times New Roman" panose="02020603050405020304" pitchFamily="18" charset="0"/>
              </a:rPr>
              <a:t>2</a:t>
            </a:r>
            <a:r>
              <a:rPr lang="en-US" altLang="ru-RU" sz="2400" b="1" dirty="0">
                <a:solidFill>
                  <a:srgbClr val="000000"/>
                </a:solidFill>
                <a:latin typeface="Times New Roman" panose="02020603050405020304" pitchFamily="18" charset="0"/>
                <a:cs typeface="Times New Roman" panose="02020603050405020304" pitchFamily="18" charset="0"/>
              </a:rPr>
              <a:t> + 4 H</a:t>
            </a:r>
            <a:r>
              <a:rPr lang="en-US"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baseline="30000" dirty="0">
                <a:solidFill>
                  <a:srgbClr val="000000"/>
                </a:solidFill>
                <a:latin typeface="Times New Roman" panose="02020603050405020304" pitchFamily="18" charset="0"/>
                <a:cs typeface="Times New Roman" panose="02020603050405020304" pitchFamily="18" charset="0"/>
              </a:rPr>
              <a:t>		</a:t>
            </a:r>
            <a:r>
              <a:rPr lang="en-US" altLang="ru-RU" sz="2400" b="1" dirty="0">
                <a:solidFill>
                  <a:srgbClr val="000000"/>
                </a:solidFill>
                <a:latin typeface="Times New Roman" panose="02020603050405020304" pitchFamily="18" charset="0"/>
                <a:cs typeface="Times New Roman" panose="02020603050405020304" pitchFamily="18" charset="0"/>
              </a:rPr>
              <a:t>1.229 </a:t>
            </a:r>
            <a:r>
              <a:rPr lang="ru-RU" altLang="ru-RU" sz="2400" b="1" dirty="0">
                <a:solidFill>
                  <a:srgbClr val="000000"/>
                </a:solidFill>
                <a:latin typeface="Times New Roman" panose="02020603050405020304" pitchFamily="18" charset="0"/>
                <a:cs typeface="Times New Roman" panose="02020603050405020304" pitchFamily="18" charset="0"/>
              </a:rPr>
              <a:t>В </a:t>
            </a:r>
            <a:br>
              <a:rPr lang="ru-RU" altLang="ru-RU" sz="2400" dirty="0">
                <a:solidFill>
                  <a:srgbClr val="000000"/>
                </a:solidFill>
                <a:latin typeface="Times New Roman" panose="02020603050405020304" pitchFamily="18" charset="0"/>
                <a:cs typeface="Times New Roman" panose="02020603050405020304" pitchFamily="18" charset="0"/>
              </a:rPr>
            </a:br>
            <a:r>
              <a:rPr lang="en-US" altLang="ru-RU" sz="2400" b="1" dirty="0">
                <a:solidFill>
                  <a:srgbClr val="C00000"/>
                </a:solidFill>
                <a:latin typeface="Times New Roman" panose="02020603050405020304" pitchFamily="18" charset="0"/>
                <a:cs typeface="Times New Roman" panose="02020603050405020304" pitchFamily="18" charset="0"/>
              </a:rPr>
              <a:t>(+)</a:t>
            </a:r>
            <a:r>
              <a:rPr lang="ru-RU" altLang="ru-RU" sz="2400" b="1" dirty="0">
                <a:solidFill>
                  <a:srgbClr val="C00000"/>
                </a:solidFill>
                <a:latin typeface="Times New Roman" panose="02020603050405020304" pitchFamily="18" charset="0"/>
                <a:cs typeface="Times New Roman" panose="02020603050405020304" pitchFamily="18" charset="0"/>
              </a:rPr>
              <a:t>	</a:t>
            </a:r>
            <a:r>
              <a:rPr lang="ru-RU" altLang="ru-RU" sz="2400" b="1" dirty="0">
                <a:solidFill>
                  <a:srgbClr val="000000"/>
                </a:solidFill>
                <a:latin typeface="Times New Roman" panose="02020603050405020304" pitchFamily="18" charset="0"/>
                <a:cs typeface="Times New Roman" panose="02020603050405020304" pitchFamily="18" charset="0"/>
              </a:rPr>
              <a:t>2 </a:t>
            </a:r>
            <a:r>
              <a:rPr lang="en-US" altLang="ru-RU" sz="2400" b="1" dirty="0">
                <a:solidFill>
                  <a:srgbClr val="000000"/>
                </a:solidFill>
                <a:latin typeface="Times New Roman" panose="02020603050405020304" pitchFamily="18" charset="0"/>
                <a:cs typeface="Times New Roman" panose="02020603050405020304" pitchFamily="18" charset="0"/>
              </a:rPr>
              <a:t>Cl </a:t>
            </a:r>
            <a:r>
              <a:rPr lang="ru-RU" altLang="ru-RU" sz="2400" b="1" baseline="30000" dirty="0">
                <a:solidFill>
                  <a:srgbClr val="000000"/>
                </a:solidFill>
                <a:latin typeface="Times New Roman" panose="02020603050405020304" pitchFamily="18" charset="0"/>
                <a:cs typeface="Times New Roman" panose="02020603050405020304" pitchFamily="18" charset="0"/>
              </a:rPr>
              <a:t>–</a:t>
            </a:r>
            <a:r>
              <a:rPr lang="ru-RU" altLang="ru-RU" sz="2400" b="1" dirty="0">
                <a:solidFill>
                  <a:srgbClr val="000000"/>
                </a:solidFill>
                <a:latin typeface="Times New Roman" panose="02020603050405020304" pitchFamily="18" charset="0"/>
                <a:cs typeface="Times New Roman" panose="02020603050405020304" pitchFamily="18" charset="0"/>
              </a:rPr>
              <a:t>- 2 </a:t>
            </a:r>
            <a:r>
              <a:rPr lang="en-US" altLang="ru-RU" sz="2400" b="1" dirty="0">
                <a:solidFill>
                  <a:srgbClr val="000000"/>
                </a:solidFill>
                <a:latin typeface="Times New Roman" panose="02020603050405020304" pitchFamily="18" charset="0"/>
                <a:cs typeface="Times New Roman" panose="02020603050405020304" pitchFamily="18" charset="0"/>
              </a:rPr>
              <a:t>e</a:t>
            </a:r>
            <a:r>
              <a:rPr lang="ru-RU" altLang="ru-RU" sz="2400" b="1" dirty="0">
                <a:solidFill>
                  <a:srgbClr val="000000"/>
                </a:solidFill>
                <a:latin typeface="Times New Roman" panose="02020603050405020304" pitchFamily="18" charset="0"/>
                <a:cs typeface="Times New Roman" panose="02020603050405020304" pitchFamily="18" charset="0"/>
              </a:rPr>
              <a:t> ↔ </a:t>
            </a:r>
            <a:r>
              <a:rPr lang="en-US" altLang="ru-RU" sz="2400" b="1" dirty="0">
                <a:solidFill>
                  <a:srgbClr val="000000"/>
                </a:solidFill>
                <a:latin typeface="Times New Roman" panose="02020603050405020304" pitchFamily="18" charset="0"/>
                <a:cs typeface="Times New Roman" panose="02020603050405020304" pitchFamily="18" charset="0"/>
              </a:rPr>
              <a:t>Cl</a:t>
            </a:r>
            <a:r>
              <a:rPr lang="ru-RU" altLang="ru-RU" sz="2400" b="1" baseline="-25000" dirty="0">
                <a:solidFill>
                  <a:srgbClr val="000000"/>
                </a:solidFill>
                <a:latin typeface="Times New Roman" panose="02020603050405020304" pitchFamily="18" charset="0"/>
                <a:cs typeface="Times New Roman" panose="02020603050405020304" pitchFamily="18" charset="0"/>
              </a:rPr>
              <a:t>2			</a:t>
            </a:r>
            <a:r>
              <a:rPr lang="ru-RU" altLang="ru-RU" sz="2400" b="1" dirty="0">
                <a:solidFill>
                  <a:srgbClr val="000000"/>
                </a:solidFill>
                <a:latin typeface="Times New Roman" panose="02020603050405020304" pitchFamily="18" charset="0"/>
                <a:cs typeface="Times New Roman" panose="02020603050405020304" pitchFamily="18" charset="0"/>
              </a:rPr>
              <a:t>1.359 В </a:t>
            </a:r>
            <a:r>
              <a:rPr lang="ru-RU" altLang="ru-RU" sz="2400" b="1" dirty="0">
                <a:solidFill>
                  <a:srgbClr val="C00000"/>
                </a:solidFill>
                <a:latin typeface="Times New Roman" panose="02020603050405020304" pitchFamily="18" charset="0"/>
                <a:cs typeface="Times New Roman" panose="02020603050405020304" pitchFamily="18" charset="0"/>
              </a:rPr>
              <a:t>(!!!)</a:t>
            </a:r>
          </a:p>
        </p:txBody>
      </p:sp>
      <p:sp>
        <p:nvSpPr>
          <p:cNvPr id="7" name="Прямоугольник 6"/>
          <p:cNvSpPr/>
          <p:nvPr/>
        </p:nvSpPr>
        <p:spPr>
          <a:xfrm>
            <a:off x="3753078" y="5229200"/>
            <a:ext cx="5139548" cy="461665"/>
          </a:xfrm>
          <a:prstGeom prst="rect">
            <a:avLst/>
          </a:prstGeom>
        </p:spPr>
        <p:txBody>
          <a:bodyPr wrap="none">
            <a:spAutoFit/>
          </a:bodyPr>
          <a:lstStyle/>
          <a:p>
            <a:pPr lvl="0" algn="ctr" fontAlgn="base">
              <a:spcBef>
                <a:spcPct val="0"/>
              </a:spcBef>
              <a:spcAft>
                <a:spcPct val="0"/>
              </a:spcAft>
            </a:pPr>
            <a:r>
              <a:rPr lang="pt-BR" altLang="ru-RU" sz="2400" b="1" dirty="0">
                <a:solidFill>
                  <a:srgbClr val="000000"/>
                </a:solidFill>
                <a:latin typeface="Times New Roman" panose="02020603050405020304" pitchFamily="18" charset="0"/>
                <a:cs typeface="Times New Roman" panose="02020603050405020304" pitchFamily="18" charset="0"/>
              </a:rPr>
              <a:t>2NaCl + 2H</a:t>
            </a:r>
            <a:r>
              <a:rPr lang="pt-BR" altLang="ru-RU" sz="2400" b="1" baseline="-25000" dirty="0">
                <a:solidFill>
                  <a:srgbClr val="000000"/>
                </a:solidFill>
                <a:latin typeface="Times New Roman" panose="02020603050405020304" pitchFamily="18" charset="0"/>
                <a:cs typeface="Times New Roman" panose="02020603050405020304" pitchFamily="18" charset="0"/>
              </a:rPr>
              <a:t>2</a:t>
            </a:r>
            <a:r>
              <a:rPr lang="pt-BR" altLang="ru-RU" sz="2400" b="1" dirty="0">
                <a:solidFill>
                  <a:srgbClr val="000000"/>
                </a:solidFill>
                <a:latin typeface="Times New Roman" panose="02020603050405020304" pitchFamily="18" charset="0"/>
                <a:cs typeface="Times New Roman" panose="02020603050405020304" pitchFamily="18" charset="0"/>
              </a:rPr>
              <a:t>O = H</a:t>
            </a:r>
            <a:r>
              <a:rPr lang="pt-BR" altLang="ru-RU" sz="2400" b="1" baseline="-25000" dirty="0">
                <a:solidFill>
                  <a:srgbClr val="000000"/>
                </a:solidFill>
                <a:latin typeface="Times New Roman" panose="02020603050405020304" pitchFamily="18" charset="0"/>
                <a:cs typeface="Times New Roman" panose="02020603050405020304" pitchFamily="18" charset="0"/>
              </a:rPr>
              <a:t>2</a:t>
            </a:r>
            <a:r>
              <a:rPr lang="pt-BR" altLang="ru-RU" sz="2400" b="1" dirty="0">
                <a:solidFill>
                  <a:srgbClr val="000000"/>
                </a:solidFill>
                <a:latin typeface="Times New Roman" panose="02020603050405020304" pitchFamily="18" charset="0"/>
                <a:cs typeface="Times New Roman" panose="02020603050405020304" pitchFamily="18" charset="0"/>
              </a:rPr>
              <a:t>↑ + Cl</a:t>
            </a:r>
            <a:r>
              <a:rPr lang="pt-BR" altLang="ru-RU" sz="2400" b="1" baseline="-25000" dirty="0">
                <a:solidFill>
                  <a:srgbClr val="000000"/>
                </a:solidFill>
                <a:latin typeface="Times New Roman" panose="02020603050405020304" pitchFamily="18" charset="0"/>
                <a:cs typeface="Times New Roman" panose="02020603050405020304" pitchFamily="18" charset="0"/>
              </a:rPr>
              <a:t>2</a:t>
            </a:r>
            <a:r>
              <a:rPr lang="pt-BR" altLang="ru-RU" sz="2400" b="1" dirty="0">
                <a:solidFill>
                  <a:srgbClr val="000000"/>
                </a:solidFill>
                <a:latin typeface="Times New Roman" panose="02020603050405020304" pitchFamily="18" charset="0"/>
                <a:cs typeface="Times New Roman" panose="02020603050405020304" pitchFamily="18" charset="0"/>
              </a:rPr>
              <a:t>↑ + 2NaOH</a:t>
            </a:r>
            <a:endParaRPr lang="ru-RU" altLang="ru-RU"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141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738597"/>
          </a:xfrm>
        </p:spPr>
        <p:txBody>
          <a:bodyPr>
            <a:normAutofit/>
          </a:bodyPr>
          <a:lstStyle/>
          <a:p>
            <a:r>
              <a:rPr lang="ru-RU" sz="3200" b="1" dirty="0">
                <a:latin typeface="Times New Roman" panose="02020603050405020304" pitchFamily="18" charset="0"/>
                <a:cs typeface="Times New Roman" panose="02020603050405020304" pitchFamily="18" charset="0"/>
              </a:rPr>
              <a:t>Напряжение разложения</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307480"/>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rotWithShape="1">
          <a:blip r:embed="rId3"/>
          <a:srcRect b="3609"/>
          <a:stretch/>
        </p:blipFill>
        <p:spPr>
          <a:xfrm>
            <a:off x="4148241" y="719468"/>
            <a:ext cx="4109075" cy="3357604"/>
          </a:xfrm>
          <a:prstGeom prst="rect">
            <a:avLst/>
          </a:prstGeom>
        </p:spPr>
      </p:pic>
      <p:graphicFrame>
        <p:nvGraphicFramePr>
          <p:cNvPr id="7" name="Таблица 6"/>
          <p:cNvGraphicFramePr>
            <a:graphicFrameLocks noGrp="1"/>
          </p:cNvGraphicFramePr>
          <p:nvPr>
            <p:extLst>
              <p:ext uri="{D42A27DB-BD31-4B8C-83A1-F6EECF244321}">
                <p14:modId xmlns:p14="http://schemas.microsoft.com/office/powerpoint/2010/main" val="3883261989"/>
              </p:ext>
            </p:extLst>
          </p:nvPr>
        </p:nvGraphicFramePr>
        <p:xfrm>
          <a:off x="1343472" y="4221088"/>
          <a:ext cx="9445252" cy="2534867"/>
        </p:xfrm>
        <a:graphic>
          <a:graphicData uri="http://schemas.openxmlformats.org/drawingml/2006/table">
            <a:tbl>
              <a:tblPr/>
              <a:tblGrid>
                <a:gridCol w="2032522">
                  <a:extLst>
                    <a:ext uri="{9D8B030D-6E8A-4147-A177-3AD203B41FA5}">
                      <a16:colId xmlns:a16="http://schemas.microsoft.com/office/drawing/2014/main" val="20000"/>
                    </a:ext>
                  </a:extLst>
                </a:gridCol>
                <a:gridCol w="2544080">
                  <a:extLst>
                    <a:ext uri="{9D8B030D-6E8A-4147-A177-3AD203B41FA5}">
                      <a16:colId xmlns:a16="http://schemas.microsoft.com/office/drawing/2014/main" val="20001"/>
                    </a:ext>
                  </a:extLst>
                </a:gridCol>
                <a:gridCol w="2296112">
                  <a:extLst>
                    <a:ext uri="{9D8B030D-6E8A-4147-A177-3AD203B41FA5}">
                      <a16:colId xmlns:a16="http://schemas.microsoft.com/office/drawing/2014/main" val="20002"/>
                    </a:ext>
                  </a:extLst>
                </a:gridCol>
                <a:gridCol w="2572538">
                  <a:extLst>
                    <a:ext uri="{9D8B030D-6E8A-4147-A177-3AD203B41FA5}">
                      <a16:colId xmlns:a16="http://schemas.microsoft.com/office/drawing/2014/main" val="20003"/>
                    </a:ext>
                  </a:extLst>
                </a:gridCol>
              </a:tblGrid>
              <a:tr h="657832">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Электролит</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Напряжение разложения, В</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Электролит</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Предельная ЭДС поляризации, В</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40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a:t>H</a:t>
                      </a:r>
                      <a:r>
                        <a:rPr lang="en-US" sz="1800" baseline="-25000"/>
                        <a:t>2</a:t>
                      </a:r>
                      <a:r>
                        <a:rPr lang="en-US" sz="1800"/>
                        <a:t>SO</a:t>
                      </a:r>
                      <a:r>
                        <a:rPr lang="en-US" sz="1800" baseline="-25000"/>
                        <a:t>4</a:t>
                      </a:r>
                      <a:endParaRPr lang="en-US" sz="180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1,67</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a:t>AgNO</a:t>
                      </a:r>
                      <a:r>
                        <a:rPr lang="en-US" sz="1800" baseline="-25000"/>
                        <a:t>3</a:t>
                      </a:r>
                      <a:endParaRPr lang="en-US" sz="180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0,70</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40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a:t>HNO</a:t>
                      </a:r>
                      <a:r>
                        <a:rPr lang="en-US" sz="1800" baseline="-25000"/>
                        <a:t>3</a:t>
                      </a:r>
                      <a:endParaRPr lang="en-US" sz="180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1,69</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dirty="0" err="1"/>
                        <a:t>HCl</a:t>
                      </a:r>
                      <a:r>
                        <a:rPr lang="en-US" sz="1800" dirty="0"/>
                        <a:t> 1 </a:t>
                      </a:r>
                      <a:r>
                        <a:rPr lang="ru-RU" sz="1800" dirty="0"/>
                        <a:t>М</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1,31</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40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a:t>H</a:t>
                      </a:r>
                      <a:r>
                        <a:rPr lang="en-US" sz="1800" baseline="-25000"/>
                        <a:t>3</a:t>
                      </a:r>
                      <a:r>
                        <a:rPr lang="en-US" sz="1800"/>
                        <a:t>PO</a:t>
                      </a:r>
                      <a:r>
                        <a:rPr lang="en-US" sz="1800" baseline="-25000"/>
                        <a:t>4</a:t>
                      </a:r>
                      <a:endParaRPr lang="en-US" sz="180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1,70</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dirty="0" err="1"/>
                        <a:t>HCl</a:t>
                      </a:r>
                      <a:r>
                        <a:rPr lang="en-US" sz="1800" dirty="0"/>
                        <a:t> 0,5 </a:t>
                      </a:r>
                      <a:r>
                        <a:rPr lang="ru-RU" sz="1800" dirty="0"/>
                        <a:t>М</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1,34</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40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a:t>NaOH</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a:t>1,69</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dirty="0"/>
                        <a:t>ZnSO</a:t>
                      </a:r>
                      <a:r>
                        <a:rPr lang="en-US" sz="1800" baseline="-25000" dirty="0"/>
                        <a:t>4</a:t>
                      </a:r>
                      <a:endParaRPr lang="en-US" sz="1800" dirty="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2,35</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40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dirty="0"/>
                        <a:t>KOH</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1,67</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l"/>
                      <a:r>
                        <a:rPr lang="en-US" sz="1800" dirty="0"/>
                        <a:t>Na</a:t>
                      </a:r>
                      <a:r>
                        <a:rPr lang="en-US" sz="1800" baseline="-25000" dirty="0"/>
                        <a:t>2</a:t>
                      </a:r>
                      <a:r>
                        <a:rPr lang="en-US" sz="1800" dirty="0"/>
                        <a:t>SO</a:t>
                      </a:r>
                      <a:r>
                        <a:rPr lang="en-US" sz="1800" baseline="-25000" dirty="0"/>
                        <a:t>4</a:t>
                      </a:r>
                      <a:endParaRPr lang="en-US" sz="1800" dirty="0"/>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a:r>
                        <a:rPr lang="ru-RU" sz="1800" dirty="0"/>
                        <a:t>2,21</a:t>
                      </a:r>
                    </a:p>
                  </a:txBody>
                  <a:tcPr marL="90319" marR="90319" marT="45158" marB="4515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429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640"/>
            <a:ext cx="8566487" cy="864096"/>
          </a:xfrm>
        </p:spPr>
        <p:txBody>
          <a:bodyPr>
            <a:normAutofit/>
          </a:bodyPr>
          <a:lstStyle/>
          <a:p>
            <a:r>
              <a:rPr lang="ru-RU" b="1" dirty="0">
                <a:latin typeface="Times New Roman" panose="02020603050405020304" pitchFamily="18" charset="0"/>
                <a:cs typeface="Times New Roman" panose="02020603050405020304" pitchFamily="18" charset="0"/>
              </a:rPr>
              <a:t>Основные понятия</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68760"/>
            <a:ext cx="1222695" cy="1222695"/>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091443" y="1530175"/>
            <a:ext cx="10222671" cy="1774341"/>
          </a:xfrm>
        </p:spPr>
        <p:txBody>
          <a:bodyPr/>
          <a:lstStyle/>
          <a:p>
            <a:pPr marL="0" indent="0" algn="just">
              <a:buNone/>
            </a:pPr>
            <a:r>
              <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Электрохимия</a:t>
            </a:r>
            <a:r>
              <a:rPr lang="ru-RU" dirty="0">
                <a:latin typeface="Times New Roman" panose="02020603050405020304" pitchFamily="18" charset="0"/>
                <a:cs typeface="Times New Roman" panose="02020603050405020304" pitchFamily="18" charset="0"/>
              </a:rPr>
              <a:t> – раздел физической химии, физической химии, изучающий химические процессы, которые сопровождаются появлением электрического тока или, наоборот, возникают под действием электрического тока.</a:t>
            </a:r>
          </a:p>
          <a:p>
            <a:endParaRPr lang="ru-RU" dirty="0"/>
          </a:p>
        </p:txBody>
      </p:sp>
      <p:pic>
        <p:nvPicPr>
          <p:cNvPr id="4" name="Рисунок 3"/>
          <p:cNvPicPr>
            <a:picLocks noChangeAspect="1"/>
          </p:cNvPicPr>
          <p:nvPr/>
        </p:nvPicPr>
        <p:blipFill rotWithShape="1">
          <a:blip r:embed="rId3"/>
          <a:srcRect t="57383"/>
          <a:stretch/>
        </p:blipFill>
        <p:spPr>
          <a:xfrm>
            <a:off x="6109290" y="3781955"/>
            <a:ext cx="6105948" cy="2852936"/>
          </a:xfrm>
          <a:prstGeom prst="rect">
            <a:avLst/>
          </a:prstGeom>
          <a:ln>
            <a:noFill/>
          </a:ln>
          <a:effectLst>
            <a:softEdge rad="112500"/>
          </a:effectLst>
        </p:spPr>
      </p:pic>
    </p:spTree>
    <p:extLst>
      <p:ext uri="{BB962C8B-B14F-4D97-AF65-F5344CB8AC3E}">
        <p14:creationId xmlns:p14="http://schemas.microsoft.com/office/powerpoint/2010/main" val="3373523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921817-D544-4BEE-B8C7-EDAB4304B205}"/>
              </a:ext>
            </a:extLst>
          </p:cNvPr>
          <p:cNvSpPr>
            <a:spLocks noGrp="1"/>
          </p:cNvSpPr>
          <p:nvPr>
            <p:ph type="title"/>
          </p:nvPr>
        </p:nvSpPr>
        <p:spPr>
          <a:xfrm>
            <a:off x="2423592" y="288861"/>
            <a:ext cx="8247185" cy="615603"/>
          </a:xfrm>
        </p:spPr>
        <p:txBody>
          <a:bodyPr>
            <a:normAutofit/>
          </a:bodyPr>
          <a:lstStyle/>
          <a:p>
            <a:r>
              <a:rPr lang="ru-RU" sz="3600" b="1" dirty="0">
                <a:latin typeface="Times New Roman" panose="02020603050405020304" pitchFamily="18" charset="0"/>
                <a:cs typeface="Times New Roman" panose="02020603050405020304" pitchFamily="18" charset="0"/>
              </a:rPr>
              <a:t>Список использованных источников</a:t>
            </a:r>
          </a:p>
        </p:txBody>
      </p:sp>
      <p:sp>
        <p:nvSpPr>
          <p:cNvPr id="3" name="Объект 2">
            <a:extLst>
              <a:ext uri="{FF2B5EF4-FFF2-40B4-BE49-F238E27FC236}">
                <a16:creationId xmlns:a16="http://schemas.microsoft.com/office/drawing/2014/main" id="{7EE4628D-A92E-4C26-9308-B0404084043F}"/>
              </a:ext>
            </a:extLst>
          </p:cNvPr>
          <p:cNvSpPr>
            <a:spLocks noGrp="1"/>
          </p:cNvSpPr>
          <p:nvPr>
            <p:ph idx="1"/>
          </p:nvPr>
        </p:nvSpPr>
        <p:spPr>
          <a:xfrm>
            <a:off x="263352" y="1556792"/>
            <a:ext cx="11809312" cy="4090255"/>
          </a:xfrm>
        </p:spPr>
        <p:txBody>
          <a:bodyPr/>
          <a:lstStyle/>
          <a:p>
            <a:pPr marL="514350" indent="-514350">
              <a:spcAft>
                <a:spcPts val="0"/>
              </a:spcAft>
              <a:buFont typeface="+mj-lt"/>
              <a:buAutoNum type="arabicPeriod"/>
              <a:tabLst>
                <a:tab pos="661670" algn="l"/>
              </a:tabLst>
            </a:pPr>
            <a:r>
              <a:rPr lang="en-US" sz="2400" u="sng" dirty="0">
                <a:solidFill>
                  <a:srgbClr val="000000"/>
                </a:solidFill>
                <a:effectLst/>
                <a:latin typeface="Times New Roman" panose="02020603050405020304" pitchFamily="18" charset="0"/>
                <a:ea typeface="Times New Roman" panose="02020603050405020304" pitchFamily="18" charset="0"/>
                <a:hlinkClick r:id="rId2"/>
              </a:rPr>
              <a:t>http</a:t>
            </a:r>
            <a:r>
              <a:rPr lang="ru-RU" sz="2400" u="sng" dirty="0">
                <a:solidFill>
                  <a:srgbClr val="000000"/>
                </a:solidFill>
                <a:effectLst/>
                <a:latin typeface="Times New Roman" panose="02020603050405020304" pitchFamily="18" charset="0"/>
                <a:ea typeface="Times New Roman" panose="02020603050405020304" pitchFamily="18" charset="0"/>
                <a:hlinkClick r:id="rId2"/>
              </a:rPr>
              <a:t>://</a:t>
            </a:r>
            <a:r>
              <a:rPr lang="en-US" sz="2400" u="sng" dirty="0">
                <a:solidFill>
                  <a:srgbClr val="000000"/>
                </a:solidFill>
                <a:effectLst/>
                <a:latin typeface="Times New Roman" panose="02020603050405020304" pitchFamily="18" charset="0"/>
                <a:ea typeface="Times New Roman" panose="02020603050405020304" pitchFamily="18" charset="0"/>
                <a:hlinkClick r:id="rId2"/>
              </a:rPr>
              <a:t>www</a:t>
            </a:r>
            <a:r>
              <a:rPr lang="ru-RU" sz="2400" u="sng" dirty="0">
                <a:solidFill>
                  <a:srgbClr val="000000"/>
                </a:solidFill>
                <a:effectLst/>
                <a:latin typeface="Times New Roman" panose="02020603050405020304" pitchFamily="18" charset="0"/>
                <a:ea typeface="Times New Roman" panose="02020603050405020304" pitchFamily="18" charset="0"/>
                <a:hlinkClick r:id="rId2"/>
              </a:rPr>
              <a:t>/</a:t>
            </a:r>
            <a:r>
              <a:rPr lang="en-US" sz="2400" u="sng" dirty="0" err="1">
                <a:solidFill>
                  <a:srgbClr val="000000"/>
                </a:solidFill>
                <a:effectLst/>
                <a:latin typeface="Times New Roman" panose="02020603050405020304" pitchFamily="18" charset="0"/>
                <a:ea typeface="Times New Roman" panose="02020603050405020304" pitchFamily="18" charset="0"/>
                <a:hlinkClick r:id="rId2"/>
              </a:rPr>
              <a:t>Cemport</a:t>
            </a:r>
            <a:r>
              <a:rPr lang="ru-RU" sz="2400" u="sng" dirty="0">
                <a:solidFill>
                  <a:srgbClr val="000000"/>
                </a:solidFill>
                <a:effectLst/>
                <a:latin typeface="Times New Roman" panose="02020603050405020304" pitchFamily="18" charset="0"/>
                <a:ea typeface="Times New Roman" panose="02020603050405020304" pitchFamily="18" charset="0"/>
                <a:hlinkClick r:id="rId2"/>
              </a:rPr>
              <a:t>.</a:t>
            </a:r>
            <a:r>
              <a:rPr lang="en-US" sz="2400" u="sng" dirty="0" err="1">
                <a:solidFill>
                  <a:srgbClr val="000000"/>
                </a:solidFill>
                <a:effectLst/>
                <a:latin typeface="Times New Roman" panose="02020603050405020304" pitchFamily="18" charset="0"/>
                <a:ea typeface="Times New Roman" panose="02020603050405020304" pitchFamily="18" charset="0"/>
                <a:hlinkClick r:id="rId2"/>
              </a:rPr>
              <a:t>ru</a:t>
            </a:r>
            <a:endParaRPr lang="ru-RU" sz="2400" dirty="0">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r>
              <a:rPr lang="en-US" sz="2400" u="sng" spc="-5" dirty="0">
                <a:solidFill>
                  <a:srgbClr val="000000"/>
                </a:solidFill>
                <a:effectLst/>
                <a:latin typeface="Times New Roman" panose="02020603050405020304" pitchFamily="18" charset="0"/>
                <a:ea typeface="Times New Roman" panose="02020603050405020304" pitchFamily="18" charset="0"/>
                <a:hlinkClick r:id="rId3"/>
              </a:rPr>
              <a:t>http</a:t>
            </a:r>
            <a:r>
              <a:rPr lang="ru-RU" sz="2400" u="sng" spc="-5" dirty="0">
                <a:solidFill>
                  <a:srgbClr val="000000"/>
                </a:solidFill>
                <a:effectLst/>
                <a:latin typeface="Times New Roman" panose="02020603050405020304" pitchFamily="18" charset="0"/>
                <a:ea typeface="Times New Roman" panose="02020603050405020304" pitchFamily="18" charset="0"/>
                <a:hlinkClick r:id="rId3"/>
              </a:rPr>
              <a:t>://</a:t>
            </a:r>
            <a:r>
              <a:rPr lang="en-US" sz="2400" u="sng" spc="-5" dirty="0">
                <a:solidFill>
                  <a:srgbClr val="000000"/>
                </a:solidFill>
                <a:effectLst/>
                <a:latin typeface="Times New Roman" panose="02020603050405020304" pitchFamily="18" charset="0"/>
                <a:ea typeface="Times New Roman" panose="02020603050405020304" pitchFamily="18" charset="0"/>
                <a:hlinkClick r:id="rId3"/>
              </a:rPr>
              <a:t>www</a:t>
            </a:r>
            <a:r>
              <a:rPr lang="ru-RU" sz="2400" u="sng" spc="-5" dirty="0">
                <a:solidFill>
                  <a:srgbClr val="000000"/>
                </a:solidFill>
                <a:effectLst/>
                <a:latin typeface="Times New Roman" panose="02020603050405020304" pitchFamily="18" charset="0"/>
                <a:ea typeface="Times New Roman" panose="02020603050405020304" pitchFamily="18" charset="0"/>
                <a:hlinkClick r:id="rId3"/>
              </a:rPr>
              <a:t>.</a:t>
            </a:r>
            <a:r>
              <a:rPr lang="en-US" sz="2400" u="sng" spc="-5" dirty="0" err="1">
                <a:solidFill>
                  <a:srgbClr val="000000"/>
                </a:solidFill>
                <a:effectLst/>
                <a:latin typeface="Times New Roman" panose="02020603050405020304" pitchFamily="18" charset="0"/>
                <a:ea typeface="Times New Roman" panose="02020603050405020304" pitchFamily="18" charset="0"/>
                <a:hlinkClick r:id="rId3"/>
              </a:rPr>
              <a:t>iprbookshop</a:t>
            </a:r>
            <a:r>
              <a:rPr lang="ru-RU" sz="2400" u="sng" spc="-5" dirty="0">
                <a:solidFill>
                  <a:srgbClr val="000000"/>
                </a:solidFill>
                <a:effectLst/>
                <a:latin typeface="Times New Roman" panose="02020603050405020304" pitchFamily="18" charset="0"/>
                <a:ea typeface="Times New Roman" panose="02020603050405020304" pitchFamily="18" charset="0"/>
                <a:hlinkClick r:id="rId3"/>
              </a:rPr>
              <a:t>.</a:t>
            </a:r>
            <a:r>
              <a:rPr lang="en-US" sz="2400" u="sng" spc="-5" dirty="0" err="1">
                <a:solidFill>
                  <a:srgbClr val="000000"/>
                </a:solidFill>
                <a:effectLst/>
                <a:latin typeface="Times New Roman" panose="02020603050405020304" pitchFamily="18" charset="0"/>
                <a:ea typeface="Times New Roman" panose="02020603050405020304" pitchFamily="18" charset="0"/>
                <a:hlinkClick r:id="rId3"/>
              </a:rPr>
              <a:t>ru</a:t>
            </a:r>
            <a:r>
              <a:rPr lang="ru-RU" sz="2400" u="sng" spc="-5" dirty="0">
                <a:solidFill>
                  <a:srgbClr val="000000"/>
                </a:solidFill>
                <a:effectLst/>
                <a:latin typeface="Times New Roman" panose="02020603050405020304" pitchFamily="18" charset="0"/>
                <a:ea typeface="Times New Roman" panose="02020603050405020304" pitchFamily="18" charset="0"/>
                <a:hlinkClick r:id="rId3"/>
              </a:rPr>
              <a:t>/</a:t>
            </a:r>
            <a:r>
              <a:rPr lang="en-US" sz="2400" u="sng" spc="-5" dirty="0" err="1">
                <a:solidFill>
                  <a:srgbClr val="000000"/>
                </a:solidFill>
                <a:effectLst/>
                <a:latin typeface="Times New Roman" panose="02020603050405020304" pitchFamily="18" charset="0"/>
                <a:ea typeface="Times New Roman" panose="02020603050405020304" pitchFamily="18" charset="0"/>
                <a:hlinkClick r:id="rId3"/>
              </a:rPr>
              <a:t>searchresults</a:t>
            </a:r>
            <a:r>
              <a:rPr lang="ru-RU" sz="2400" u="sng" spc="-5" dirty="0">
                <a:solidFill>
                  <a:srgbClr val="000000"/>
                </a:solidFill>
                <a:effectLst/>
                <a:latin typeface="Times New Roman" panose="02020603050405020304" pitchFamily="18" charset="0"/>
                <a:ea typeface="Times New Roman" panose="02020603050405020304" pitchFamily="18" charset="0"/>
                <a:hlinkClick r:id="rId3"/>
              </a:rPr>
              <a:t>.</a:t>
            </a:r>
            <a:r>
              <a:rPr lang="en-US" sz="2400" u="sng" spc="-5" dirty="0">
                <a:solidFill>
                  <a:srgbClr val="000000"/>
                </a:solidFill>
                <a:effectLst/>
                <a:latin typeface="Times New Roman" panose="02020603050405020304" pitchFamily="18" charset="0"/>
                <a:ea typeface="Times New Roman" panose="02020603050405020304" pitchFamily="18" charset="0"/>
                <a:hlinkClick r:id="rId3"/>
              </a:rPr>
              <a:t>html</a:t>
            </a:r>
            <a:endParaRPr lang="ru-RU" sz="2400" u="sng" spc="-5" dirty="0">
              <a:solidFill>
                <a:srgbClr val="000000"/>
              </a:solidFill>
              <a:effectLst/>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r>
              <a:rPr lang="en-US" sz="2400" dirty="0">
                <a:effectLst/>
                <a:latin typeface="Times New Roman" panose="02020603050405020304" pitchFamily="18" charset="0"/>
                <a:ea typeface="Times New Roman" panose="02020603050405020304" pitchFamily="18" charset="0"/>
                <a:hlinkClick r:id="rId4"/>
              </a:rPr>
              <a:t>http://www.computerlink.ru/node/64</a:t>
            </a:r>
            <a:endParaRPr lang="ru-RU" sz="2400" dirty="0">
              <a:effectLst/>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r>
              <a:rPr lang="en-US" sz="2400" dirty="0">
                <a:latin typeface="Times New Roman" panose="02020603050405020304" pitchFamily="18" charset="0"/>
                <a:ea typeface="Times New Roman" panose="02020603050405020304" pitchFamily="18" charset="0"/>
                <a:hlinkClick r:id="rId5"/>
              </a:rPr>
              <a:t>https://studfile.net/preview/6894166/page:6/</a:t>
            </a:r>
            <a:endParaRPr lang="ru-RU" sz="2400" dirty="0">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r>
              <a:rPr lang="en-US" sz="2400" dirty="0">
                <a:latin typeface="Times New Roman" panose="02020603050405020304" pitchFamily="18" charset="0"/>
                <a:ea typeface="Times New Roman" panose="02020603050405020304" pitchFamily="18" charset="0"/>
                <a:hlinkClick r:id="rId6"/>
              </a:rPr>
              <a:t>https://studfile.net/preview/8189915/page:2/</a:t>
            </a:r>
            <a:endParaRPr lang="ru-RU" sz="2400" dirty="0">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endParaRPr lang="ru-RU" sz="2400" dirty="0">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endParaRPr lang="ru-RU" sz="2400" dirty="0">
              <a:effectLst/>
              <a:latin typeface="Times New Roman" panose="02020603050405020304" pitchFamily="18" charset="0"/>
              <a:ea typeface="Times New Roman" panose="02020603050405020304" pitchFamily="18" charset="0"/>
            </a:endParaRPr>
          </a:p>
          <a:p>
            <a:pPr marL="514350" indent="-514350">
              <a:spcAft>
                <a:spcPts val="0"/>
              </a:spcAft>
              <a:buFont typeface="+mj-lt"/>
              <a:buAutoNum type="arabicPeriod"/>
              <a:tabLst>
                <a:tab pos="661670" algn="l"/>
              </a:tabLst>
            </a:pPr>
            <a:endParaRPr lang="ru-RU" sz="2400" dirty="0">
              <a:effectLst/>
              <a:latin typeface="Times New Roman" panose="02020603050405020304" pitchFamily="18" charset="0"/>
              <a:ea typeface="Times New Roman" panose="02020603050405020304" pitchFamily="18" charset="0"/>
            </a:endParaRPr>
          </a:p>
          <a:p>
            <a:pPr marL="0" indent="0">
              <a:buNone/>
            </a:pPr>
            <a:endParaRPr lang="ru-RU" dirty="0"/>
          </a:p>
        </p:txBody>
      </p:sp>
      <p:pic>
        <p:nvPicPr>
          <p:cNvPr id="4" name="Рисунок 3">
            <a:extLst>
              <a:ext uri="{FF2B5EF4-FFF2-40B4-BE49-F238E27FC236}">
                <a16:creationId xmlns:a16="http://schemas.microsoft.com/office/drawing/2014/main" id="{28B5417C-ECB4-4043-8B10-DE85EA508D12}"/>
              </a:ext>
            </a:extLst>
          </p:cNvPr>
          <p:cNvPicPr>
            <a:picLocks noChangeAspect="1"/>
          </p:cNvPicPr>
          <p:nvPr/>
        </p:nvPicPr>
        <p:blipFill>
          <a:blip r:embed="rId7"/>
          <a:stretch>
            <a:fillRect/>
          </a:stretch>
        </p:blipFill>
        <p:spPr>
          <a:xfrm>
            <a:off x="10484972" y="67463"/>
            <a:ext cx="1707028" cy="1707028"/>
          </a:xfrm>
          <a:prstGeom prst="rect">
            <a:avLst/>
          </a:prstGeom>
        </p:spPr>
      </p:pic>
    </p:spTree>
    <p:extLst>
      <p:ext uri="{BB962C8B-B14F-4D97-AF65-F5344CB8AC3E}">
        <p14:creationId xmlns:p14="http://schemas.microsoft.com/office/powerpoint/2010/main" val="90489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377019" y="2492896"/>
            <a:ext cx="9793088" cy="694221"/>
          </a:xfrm>
        </p:spPr>
        <p:txBody>
          <a:bodyPr>
            <a:noAutofit/>
          </a:bodyPr>
          <a:lstStyle/>
          <a:p>
            <a:pPr marL="0" indent="0">
              <a:buNone/>
            </a:pPr>
            <a:r>
              <a:rPr lang="ru-RU" sz="8000" b="1" dirty="0">
                <a:effectLst>
                  <a:outerShdw blurRad="38100" dist="38100" dir="2700000" algn="tl">
                    <a:srgbClr val="000000">
                      <a:alpha val="43137"/>
                    </a:srgbClr>
                  </a:outerShdw>
                </a:effectLst>
                <a:latin typeface="Monotype Corsiva" panose="03010101010201010101" pitchFamily="66" charset="0"/>
                <a:ea typeface="Segoe UI Black" panose="020B0A02040204020203" pitchFamily="34" charset="0"/>
                <a:cs typeface="Microsoft Uighur" panose="02000000000000000000" pitchFamily="2" charset="-78"/>
              </a:rPr>
              <a:t>Благодарю за внимание!</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311" y="117151"/>
            <a:ext cx="1706840" cy="1706840"/>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3"/>
          <a:stretch>
            <a:fillRect/>
          </a:stretch>
        </p:blipFill>
        <p:spPr>
          <a:xfrm>
            <a:off x="10056440" y="4653136"/>
            <a:ext cx="1850522" cy="1928514"/>
          </a:xfrm>
          <a:prstGeom prst="rect">
            <a:avLst/>
          </a:prstGeom>
        </p:spPr>
      </p:pic>
    </p:spTree>
    <p:extLst>
      <p:ext uri="{BB962C8B-B14F-4D97-AF65-F5344CB8AC3E}">
        <p14:creationId xmlns:p14="http://schemas.microsoft.com/office/powerpoint/2010/main" val="66132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b="1" dirty="0">
                <a:latin typeface="Times New Roman" panose="02020603050405020304" pitchFamily="18" charset="0"/>
                <a:cs typeface="Times New Roman" panose="02020603050405020304" pitchFamily="18" charset="0"/>
              </a:rPr>
              <a:t>Основные понятия</a:t>
            </a:r>
          </a:p>
        </p:txBody>
      </p:sp>
      <p:pic>
        <p:nvPicPr>
          <p:cNvPr id="4" name="Рисунок 3"/>
          <p:cNvPicPr>
            <a:picLocks noChangeAspect="1"/>
          </p:cNvPicPr>
          <p:nvPr/>
        </p:nvPicPr>
        <p:blipFill>
          <a:blip r:embed="rId2"/>
          <a:stretch>
            <a:fillRect/>
          </a:stretch>
        </p:blipFill>
        <p:spPr>
          <a:xfrm>
            <a:off x="11147251" y="0"/>
            <a:ext cx="1044749" cy="1044749"/>
          </a:xfrm>
          <a:prstGeom prst="rect">
            <a:avLst/>
          </a:prstGeom>
        </p:spPr>
      </p:pic>
      <p:sp>
        <p:nvSpPr>
          <p:cNvPr id="7" name="Прямоугольник 6"/>
          <p:cNvSpPr/>
          <p:nvPr/>
        </p:nvSpPr>
        <p:spPr>
          <a:xfrm>
            <a:off x="86137" y="1196752"/>
            <a:ext cx="12072664" cy="5262979"/>
          </a:xfrm>
          <a:prstGeom prst="rect">
            <a:avLst/>
          </a:prstGeom>
        </p:spPr>
        <p:txBody>
          <a:bodyPr wrap="square">
            <a:spAutoFit/>
          </a:bodyPr>
          <a:lstStyle/>
          <a:p>
            <a:pPr marL="342900" indent="-342900">
              <a:buFont typeface="Arial" panose="020B0604020202020204" pitchFamily="34" charset="0"/>
              <a:buChar char="•"/>
            </a:pPr>
            <a:r>
              <a:rPr lang="ru-RU" sz="2400" b="1" i="1" dirty="0">
                <a:latin typeface="Times New Roman" panose="02020603050405020304" pitchFamily="18" charset="0"/>
                <a:cs typeface="Times New Roman" panose="02020603050405020304" pitchFamily="18" charset="0"/>
              </a:rPr>
              <a:t>Электрический ток </a:t>
            </a:r>
            <a:r>
              <a:rPr lang="ru-RU" sz="2400" dirty="0">
                <a:latin typeface="Times New Roman" panose="02020603050405020304" pitchFamily="18" charset="0"/>
                <a:cs typeface="Times New Roman" panose="02020603050405020304" pitchFamily="18" charset="0"/>
              </a:rPr>
              <a:t>– упорядоченное </a:t>
            </a:r>
            <a:r>
              <a:rPr lang="ru-RU" sz="2400" dirty="0" err="1">
                <a:latin typeface="Times New Roman" panose="02020603050405020304" pitchFamily="18" charset="0"/>
                <a:cs typeface="Times New Roman" panose="02020603050405020304" pitchFamily="18" charset="0"/>
              </a:rPr>
              <a:t>нескомпенсированное</a:t>
            </a:r>
            <a:r>
              <a:rPr lang="ru-RU" sz="2400" dirty="0">
                <a:latin typeface="Times New Roman" panose="02020603050405020304" pitchFamily="18" charset="0"/>
                <a:cs typeface="Times New Roman" panose="02020603050405020304" pitchFamily="18" charset="0"/>
              </a:rPr>
              <a:t> движение свободных электрически заряженных частиц. Принято считать, что направление тока обратно направлению движения электронов. </a:t>
            </a:r>
          </a:p>
          <a:p>
            <a:pPr marL="342900" indent="-342900">
              <a:buFont typeface="Arial" panose="020B0604020202020204" pitchFamily="34" charset="0"/>
              <a:buChar char="•"/>
            </a:pPr>
            <a:r>
              <a:rPr lang="ru-RU" sz="2400" b="1" i="1" dirty="0">
                <a:latin typeface="Times New Roman" panose="02020603050405020304" pitchFamily="18" charset="0"/>
                <a:cs typeface="Times New Roman" panose="02020603050405020304" pitchFamily="18" charset="0"/>
              </a:rPr>
              <a:t>Проводники электрического тока </a:t>
            </a:r>
            <a:r>
              <a:rPr lang="ru-RU" sz="2400" dirty="0">
                <a:latin typeface="Times New Roman" panose="02020603050405020304" pitchFamily="18" charset="0"/>
                <a:cs typeface="Times New Roman" panose="02020603050405020304" pitchFamily="18" charset="0"/>
              </a:rPr>
              <a:t>различают по механизму проводимости. </a:t>
            </a:r>
          </a:p>
          <a:p>
            <a:pPr marL="342900" indent="-342900">
              <a:buFont typeface="Arial" panose="020B0604020202020204" pitchFamily="34" charset="0"/>
              <a:buChar char="•"/>
            </a:pPr>
            <a:r>
              <a:rPr lang="ru-RU" sz="2400" b="1" dirty="0">
                <a:latin typeface="Times New Roman" panose="02020603050405020304" pitchFamily="18" charset="0"/>
                <a:cs typeface="Times New Roman" panose="02020603050405020304" pitchFamily="18" charset="0"/>
              </a:rPr>
              <a:t>Проводники первого р</a:t>
            </a:r>
            <a:r>
              <a:rPr lang="ru-RU" sz="2400" dirty="0">
                <a:latin typeface="Times New Roman" panose="02020603050405020304" pitchFamily="18" charset="0"/>
                <a:cs typeface="Times New Roman" panose="02020603050405020304" pitchFamily="18" charset="0"/>
              </a:rPr>
              <a:t>ода – металлы, их сплавы, графит, некоторые твердые оксиды, карбиды и сульфиды металлов.</a:t>
            </a:r>
          </a:p>
          <a:p>
            <a:pPr marL="342900" indent="-342900">
              <a:buFont typeface="Arial" panose="020B0604020202020204" pitchFamily="34" charset="0"/>
              <a:buChar char="•"/>
            </a:pPr>
            <a:r>
              <a:rPr lang="ru-RU" sz="2400" b="1" dirty="0">
                <a:latin typeface="Times New Roman" panose="02020603050405020304" pitchFamily="18" charset="0"/>
                <a:cs typeface="Times New Roman" panose="02020603050405020304" pitchFamily="18" charset="0"/>
              </a:rPr>
              <a:t>Проводники второго рода </a:t>
            </a:r>
            <a:r>
              <a:rPr lang="ru-RU" sz="2400" dirty="0">
                <a:latin typeface="Times New Roman" panose="02020603050405020304" pitchFamily="18" charset="0"/>
                <a:cs typeface="Times New Roman" panose="02020603050405020304" pitchFamily="18" charset="0"/>
              </a:rPr>
              <a:t>– твердые соли, их водные и неводные растворы, расплавы солей, растворы и расплавы кис­лот и оснований. Проводники второго рода называют электролитами.</a:t>
            </a:r>
          </a:p>
          <a:p>
            <a:pPr marL="342900" indent="-342900">
              <a:buFont typeface="Arial" panose="020B0604020202020204" pitchFamily="34" charset="0"/>
              <a:buChar char="•"/>
            </a:pPr>
            <a:r>
              <a:rPr lang="ru-RU" sz="2400" b="1" i="1" dirty="0">
                <a:latin typeface="Times New Roman" panose="02020603050405020304" pitchFamily="18" charset="0"/>
                <a:cs typeface="Times New Roman" panose="02020603050405020304" pitchFamily="18" charset="0"/>
              </a:rPr>
              <a:t>Полупроводники </a:t>
            </a:r>
            <a:r>
              <a:rPr lang="ru-RU" sz="2400" dirty="0">
                <a:latin typeface="Times New Roman" panose="02020603050405020304" pitchFamily="18" charset="0"/>
                <a:cs typeface="Times New Roman" panose="02020603050405020304" pitchFamily="18" charset="0"/>
              </a:rPr>
              <a:t>– материалы, которые по своей удельной проводимости занимают промежуточное место между проводниками и диэлектриками и отличаются от проводников сильной зависимостью удельной проводимости от концентрации примесей, температуры и различных видов излучения. Основным свойством этих материалов является увеличение электрической проводимости с ростом температуры.</a:t>
            </a:r>
          </a:p>
        </p:txBody>
      </p:sp>
    </p:spTree>
    <p:extLst>
      <p:ext uri="{BB962C8B-B14F-4D97-AF65-F5344CB8AC3E}">
        <p14:creationId xmlns:p14="http://schemas.microsoft.com/office/powerpoint/2010/main" val="204079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8566487" cy="864096"/>
          </a:xfrm>
        </p:spPr>
        <p:txBody>
          <a:bodyPr>
            <a:normAutofit/>
          </a:bodyPr>
          <a:lstStyle/>
          <a:p>
            <a:r>
              <a:rPr lang="ru-RU" b="1" dirty="0">
                <a:latin typeface="Times New Roman" panose="02020603050405020304" pitchFamily="18" charset="0"/>
                <a:cs typeface="Times New Roman" panose="02020603050405020304" pitchFamily="18" charset="0"/>
              </a:rPr>
              <a:t>Основные понятия</a:t>
            </a:r>
          </a:p>
        </p:txBody>
      </p:sp>
      <p:pic>
        <p:nvPicPr>
          <p:cNvPr id="4" name="Рисунок 3"/>
          <p:cNvPicPr>
            <a:picLocks noChangeAspect="1"/>
          </p:cNvPicPr>
          <p:nvPr/>
        </p:nvPicPr>
        <p:blipFill>
          <a:blip r:embed="rId2"/>
          <a:stretch>
            <a:fillRect/>
          </a:stretch>
        </p:blipFill>
        <p:spPr>
          <a:xfrm>
            <a:off x="11147251" y="0"/>
            <a:ext cx="1044749" cy="1044749"/>
          </a:xfrm>
          <a:prstGeom prst="rect">
            <a:avLst/>
          </a:prstGeom>
        </p:spPr>
      </p:pic>
      <p:sp>
        <p:nvSpPr>
          <p:cNvPr id="7" name="Прямоугольник 6"/>
          <p:cNvSpPr/>
          <p:nvPr/>
        </p:nvSpPr>
        <p:spPr>
          <a:xfrm>
            <a:off x="59668" y="1628800"/>
            <a:ext cx="12072664" cy="3046988"/>
          </a:xfrm>
          <a:prstGeom prst="rect">
            <a:avLst/>
          </a:prstGeom>
        </p:spPr>
        <p:txBody>
          <a:bodyPr wrap="square">
            <a:spAutoFit/>
          </a:bodyPr>
          <a:lstStyle/>
          <a:p>
            <a:pPr marL="342900" indent="-342900">
              <a:buFont typeface="Arial" panose="020B0604020202020204" pitchFamily="34" charset="0"/>
              <a:buChar char="•"/>
            </a:pPr>
            <a:r>
              <a:rPr lang="ru-RU" sz="2400" b="1" i="1" dirty="0">
                <a:latin typeface="Times New Roman" panose="02020603050405020304" pitchFamily="18" charset="0"/>
                <a:cs typeface="Times New Roman" panose="02020603050405020304" pitchFamily="18" charset="0"/>
              </a:rPr>
              <a:t>Разность потенциалов </a:t>
            </a:r>
            <a:r>
              <a:rPr lang="ru-RU" sz="2400" dirty="0">
                <a:latin typeface="Times New Roman" panose="02020603050405020304" pitchFamily="18" charset="0"/>
                <a:cs typeface="Times New Roman" panose="02020603050405020304" pitchFamily="18" charset="0"/>
              </a:rPr>
              <a:t>– это разность между величинами электрических потенциалов в двух точках независимо от природы того явления, которое создаёт эту разность. Она равна работе по перемещению заряда 1 Кл из одной точки в другую.</a:t>
            </a:r>
          </a:p>
          <a:p>
            <a:pPr marL="342900" indent="-342900">
              <a:buFont typeface="Arial" panose="020B0604020202020204" pitchFamily="34" charset="0"/>
              <a:buChar char="•"/>
            </a:pPr>
            <a:r>
              <a:rPr lang="ru-RU" sz="2400" b="1" i="1" dirty="0">
                <a:latin typeface="Times New Roman" panose="02020603050405020304" pitchFamily="18" charset="0"/>
                <a:cs typeface="Times New Roman" panose="02020603050405020304" pitchFamily="18" charset="0"/>
              </a:rPr>
              <a:t>ЭДС </a:t>
            </a:r>
            <a:r>
              <a:rPr lang="ru-RU" sz="2400" dirty="0">
                <a:latin typeface="Times New Roman" panose="02020603050405020304" pitchFamily="18" charset="0"/>
                <a:cs typeface="Times New Roman" panose="02020603050405020304" pitchFamily="18" charset="0"/>
              </a:rPr>
              <a:t>– это характеристика источника электрической энергии. Она численно равна разности потенциалов между анодом и катодом при отсутствии тока. </a:t>
            </a:r>
          </a:p>
          <a:p>
            <a:pPr marL="342900" indent="-342900">
              <a:buFont typeface="Arial" panose="020B0604020202020204" pitchFamily="34" charset="0"/>
              <a:buChar char="•"/>
            </a:pPr>
            <a:r>
              <a:rPr lang="ru-RU" sz="2400" i="1" dirty="0">
                <a:latin typeface="Times New Roman" panose="02020603050405020304" pitchFamily="18" charset="0"/>
                <a:cs typeface="Times New Roman" panose="02020603050405020304" pitchFamily="18" charset="0"/>
              </a:rPr>
              <a:t>Электрод </a:t>
            </a:r>
            <a:r>
              <a:rPr lang="ru-RU" sz="2400" dirty="0">
                <a:latin typeface="Times New Roman" panose="02020603050405020304" pitchFamily="18" charset="0"/>
                <a:cs typeface="Times New Roman" panose="02020603050405020304" pitchFamily="18" charset="0"/>
              </a:rPr>
              <a:t>– часть электрохимической системы, включающая в себя проводник первого рода находящийся в контакте с проводником второго рода (он же </a:t>
            </a:r>
            <a:r>
              <a:rPr lang="ru-RU" sz="2400" dirty="0" err="1">
                <a:latin typeface="Times New Roman" panose="02020603050405020304" pitchFamily="18" charset="0"/>
                <a:cs typeface="Times New Roman" panose="02020603050405020304" pitchFamily="18" charset="0"/>
              </a:rPr>
              <a:t>полуэлемент</a:t>
            </a:r>
            <a:r>
              <a:rPr lang="ru-RU"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Пример: металл, погруженный в раствор соли этого же металла. </a:t>
            </a:r>
          </a:p>
        </p:txBody>
      </p:sp>
    </p:spTree>
    <p:extLst>
      <p:ext uri="{BB962C8B-B14F-4D97-AF65-F5344CB8AC3E}">
        <p14:creationId xmlns:p14="http://schemas.microsoft.com/office/powerpoint/2010/main" val="165393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616" y="188640"/>
            <a:ext cx="8247185" cy="543595"/>
          </a:xfrm>
        </p:spPr>
        <p:txBody>
          <a:bodyPr>
            <a:noAutofit/>
          </a:bodyPr>
          <a:lstStyle/>
          <a:p>
            <a:r>
              <a:rPr lang="ru-RU" sz="3200" b="1" dirty="0">
                <a:latin typeface="Times New Roman" panose="02020603050405020304" pitchFamily="18" charset="0"/>
                <a:cs typeface="Times New Roman" panose="02020603050405020304" pitchFamily="18" charset="0"/>
              </a:rPr>
              <a:t>Электрохимические системы</a:t>
            </a:r>
          </a:p>
        </p:txBody>
      </p:sp>
      <p:pic>
        <p:nvPicPr>
          <p:cNvPr id="4" name="Объект 3"/>
          <p:cNvPicPr>
            <a:picLocks noGrp="1" noChangeAspect="1"/>
          </p:cNvPicPr>
          <p:nvPr>
            <p:ph idx="1"/>
          </p:nvPr>
        </p:nvPicPr>
        <p:blipFill>
          <a:blip r:embed="rId2"/>
          <a:stretch>
            <a:fillRect/>
          </a:stretch>
        </p:blipFill>
        <p:spPr>
          <a:xfrm>
            <a:off x="2207568" y="2276872"/>
            <a:ext cx="8856984" cy="3068690"/>
          </a:xfrm>
          <a:prstGeom prst="rect">
            <a:avLst/>
          </a:prstGeom>
        </p:spPr>
      </p:pic>
      <p:sp>
        <p:nvSpPr>
          <p:cNvPr id="5" name="Прямоугольник 4"/>
          <p:cNvSpPr/>
          <p:nvPr/>
        </p:nvSpPr>
        <p:spPr>
          <a:xfrm>
            <a:off x="2657164" y="5445224"/>
            <a:ext cx="7171592" cy="830997"/>
          </a:xfrm>
          <a:prstGeom prst="rect">
            <a:avLst/>
          </a:prstGeom>
        </p:spPr>
        <p:txBody>
          <a:bodyPr wrap="square">
            <a:spAutoFit/>
          </a:bodyPr>
          <a:lstStyle/>
          <a:p>
            <a:pPr algn="ctr"/>
            <a:r>
              <a:rPr lang="ru-RU" sz="2400" dirty="0">
                <a:latin typeface="Times New Roman" panose="02020603050405020304" pitchFamily="18" charset="0"/>
                <a:cs typeface="Times New Roman" panose="02020603050405020304" pitchFamily="18" charset="0"/>
              </a:rPr>
              <a:t>а) Два электрода и один общий электролит</a:t>
            </a:r>
          </a:p>
          <a:p>
            <a:pPr algn="ctr"/>
            <a:r>
              <a:rPr lang="ru-RU" sz="2400" dirty="0">
                <a:latin typeface="Times New Roman" panose="02020603050405020304" pitchFamily="18" charset="0"/>
                <a:cs typeface="Times New Roman" panose="02020603050405020304" pitchFamily="18" charset="0"/>
              </a:rPr>
              <a:t>б, в) Два электрода и два различных электролита</a:t>
            </a:r>
          </a:p>
        </p:txBody>
      </p:sp>
    </p:spTree>
    <p:extLst>
      <p:ext uri="{BB962C8B-B14F-4D97-AF65-F5344CB8AC3E}">
        <p14:creationId xmlns:p14="http://schemas.microsoft.com/office/powerpoint/2010/main" val="3201907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847528" y="116632"/>
            <a:ext cx="10153128" cy="1080120"/>
          </a:xfrm>
        </p:spPr>
        <p:txBody>
          <a:bodyPr/>
          <a:lstStyle/>
          <a:p>
            <a:pPr marL="0" indent="0" algn="ctr">
              <a:buNone/>
            </a:pPr>
            <a:r>
              <a:rPr lang="ru-RU" sz="2600" b="1" i="1" dirty="0">
                <a:latin typeface="Times New Roman" panose="02020603050405020304" pitchFamily="18" charset="0"/>
                <a:cs typeface="Times New Roman" panose="02020603050405020304" pitchFamily="18" charset="0"/>
              </a:rPr>
              <a:t>Г</a:t>
            </a:r>
            <a:r>
              <a:rPr lang="ru-RU" sz="2400" b="1" i="1" dirty="0">
                <a:latin typeface="Times New Roman" panose="02020603050405020304" pitchFamily="18" charset="0"/>
                <a:cs typeface="Times New Roman" panose="02020603050405020304" pitchFamily="18" charset="0"/>
              </a:rPr>
              <a:t>альванический элемент </a:t>
            </a:r>
            <a:r>
              <a:rPr lang="ru-RU" sz="2400" dirty="0">
                <a:latin typeface="Times New Roman" panose="02020603050405020304" pitchFamily="18" charset="0"/>
                <a:cs typeface="Times New Roman" panose="02020603050405020304" pitchFamily="18" charset="0"/>
              </a:rPr>
              <a:t>— это источник электрического тока. </a:t>
            </a:r>
            <a:r>
              <a:rPr lang="ru-RU" sz="2400" b="1" i="1" dirty="0">
                <a:latin typeface="Times New Roman" panose="02020603050405020304" pitchFamily="18" charset="0"/>
                <a:cs typeface="Times New Roman" panose="02020603050405020304" pitchFamily="18" charset="0"/>
              </a:rPr>
              <a:t>Электролизер</a:t>
            </a:r>
            <a:r>
              <a:rPr lang="ru-RU" sz="2400" dirty="0">
                <a:latin typeface="Times New Roman" panose="02020603050405020304" pitchFamily="18" charset="0"/>
                <a:cs typeface="Times New Roman" panose="02020603050405020304" pitchFamily="18" charset="0"/>
              </a:rPr>
              <a:t> — потребитель электрического тока. </a:t>
            </a:r>
          </a:p>
        </p:txBody>
      </p:sp>
      <p:sp>
        <p:nvSpPr>
          <p:cNvPr id="5" name="Прямоугольник 4"/>
          <p:cNvSpPr/>
          <p:nvPr/>
        </p:nvSpPr>
        <p:spPr>
          <a:xfrm>
            <a:off x="263352" y="1196752"/>
            <a:ext cx="11737304" cy="2092881"/>
          </a:xfrm>
          <a:prstGeom prst="rect">
            <a:avLst/>
          </a:prstGeom>
        </p:spPr>
        <p:txBody>
          <a:bodyPr wrap="square">
            <a:spAutoFit/>
          </a:bodyPr>
          <a:lstStyle/>
          <a:p>
            <a:pPr algn="just"/>
            <a:r>
              <a:rPr lang="ru-RU" sz="2600" b="1" i="1" dirty="0">
                <a:latin typeface="Times New Roman" panose="02020603050405020304" pitchFamily="18" charset="0"/>
                <a:cs typeface="Times New Roman" panose="02020603050405020304" pitchFamily="18" charset="0"/>
              </a:rPr>
              <a:t>Гальванический элемент </a:t>
            </a:r>
            <a:r>
              <a:rPr lang="ru-RU" sz="2600" dirty="0">
                <a:latin typeface="Times New Roman" panose="02020603050405020304" pitchFamily="18" charset="0"/>
                <a:cs typeface="Times New Roman" panose="02020603050405020304" pitchFamily="18" charset="0"/>
              </a:rPr>
              <a:t>— химический источник электрического тока, основанный на взаимодействии двух металлов и/или их оксидов в электролите, приводящем к возникновению в замкнутой цепи электрического тока. Назван в честь </a:t>
            </a:r>
            <a:r>
              <a:rPr lang="ru-RU" sz="2600" dirty="0" err="1">
                <a:latin typeface="Times New Roman" panose="02020603050405020304" pitchFamily="18" charset="0"/>
                <a:cs typeface="Times New Roman" panose="02020603050405020304" pitchFamily="18" charset="0"/>
              </a:rPr>
              <a:t>Луиджи</a:t>
            </a:r>
            <a:r>
              <a:rPr lang="ru-RU" sz="2600" dirty="0">
                <a:latin typeface="Times New Roman" panose="02020603050405020304" pitchFamily="18" charset="0"/>
                <a:cs typeface="Times New Roman" panose="02020603050405020304" pitchFamily="18" charset="0"/>
              </a:rPr>
              <a:t> </a:t>
            </a:r>
            <a:r>
              <a:rPr lang="ru-RU" sz="2600" dirty="0" err="1">
                <a:latin typeface="Times New Roman" panose="02020603050405020304" pitchFamily="18" charset="0"/>
                <a:cs typeface="Times New Roman" panose="02020603050405020304" pitchFamily="18" charset="0"/>
              </a:rPr>
              <a:t>Гальвани</a:t>
            </a:r>
            <a:r>
              <a:rPr lang="ru-RU" sz="2600" dirty="0">
                <a:latin typeface="Times New Roman" panose="02020603050405020304" pitchFamily="18" charset="0"/>
                <a:cs typeface="Times New Roman" panose="02020603050405020304" pitchFamily="18" charset="0"/>
              </a:rPr>
              <a:t>. Переход химической энергии в электрическую энергию происходит в гальванических элементах.</a:t>
            </a:r>
          </a:p>
        </p:txBody>
      </p:sp>
      <p:pic>
        <p:nvPicPr>
          <p:cNvPr id="6" name="Рисунок 5"/>
          <p:cNvPicPr>
            <a:picLocks noChangeAspect="1"/>
          </p:cNvPicPr>
          <p:nvPr/>
        </p:nvPicPr>
        <p:blipFill>
          <a:blip r:embed="rId2"/>
          <a:stretch>
            <a:fillRect/>
          </a:stretch>
        </p:blipFill>
        <p:spPr>
          <a:xfrm>
            <a:off x="6580216" y="3501008"/>
            <a:ext cx="5404314" cy="3134502"/>
          </a:xfrm>
          <a:prstGeom prst="rect">
            <a:avLst/>
          </a:prstGeom>
        </p:spPr>
      </p:pic>
    </p:spTree>
    <p:extLst>
      <p:ext uri="{BB962C8B-B14F-4D97-AF65-F5344CB8AC3E}">
        <p14:creationId xmlns:p14="http://schemas.microsoft.com/office/powerpoint/2010/main" val="303617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6107"/>
            <a:ext cx="9073007" cy="810605"/>
          </a:xfrm>
        </p:spPr>
        <p:txBody>
          <a:bodyPr>
            <a:normAutofit fontScale="90000"/>
          </a:bodyPr>
          <a:lstStyle/>
          <a:p>
            <a:r>
              <a:rPr lang="ru-RU" b="1" dirty="0">
                <a:latin typeface="Times New Roman" panose="02020603050405020304" pitchFamily="18" charset="0"/>
                <a:cs typeface="Times New Roman" panose="02020603050405020304" pitchFamily="18" charset="0"/>
              </a:rPr>
              <a:t>Гальванический элемент Даниэля - Якоби</a:t>
            </a:r>
          </a:p>
        </p:txBody>
      </p:sp>
      <p:pic>
        <p:nvPicPr>
          <p:cNvPr id="5" name="Picture 4" descr="E:\СОХРАНЕНИЕ ИНФОРМАЦИИ МОНОБЛОКА HP\Desktop\BKh.png">
            <a:extLst>
              <a:ext uri="{FF2B5EF4-FFF2-40B4-BE49-F238E27FC236}">
                <a16:creationId xmlns:a16="http://schemas.microsoft.com/office/drawing/2014/main" id="{6C7D2571-CFCB-4E3C-915D-A38F9E8E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3" y="50063"/>
            <a:ext cx="1222695" cy="1222695"/>
          </a:xfrm>
          <a:prstGeom prst="rect">
            <a:avLst/>
          </a:prstGeom>
          <a:noFill/>
          <a:extLst>
            <a:ext uri="{909E8E84-426E-40DD-AFC4-6F175D3DCCD1}">
              <a14:hiddenFill xmlns:a14="http://schemas.microsoft.com/office/drawing/2010/main">
                <a:solidFill>
                  <a:srgbClr val="FFFFFF"/>
                </a:solidFill>
              </a14:hiddenFill>
            </a:ext>
          </a:extLst>
        </p:spPr>
      </p:pic>
      <p:pic>
        <p:nvPicPr>
          <p:cNvPr id="4" name="Объект 3"/>
          <p:cNvPicPr>
            <a:picLocks noGrp="1" noChangeAspect="1"/>
          </p:cNvPicPr>
          <p:nvPr>
            <p:ph idx="1"/>
          </p:nvPr>
        </p:nvPicPr>
        <p:blipFill rotWithShape="1">
          <a:blip r:embed="rId3"/>
          <a:srcRect l="10447" t="13467" r="9130"/>
          <a:stretch/>
        </p:blipFill>
        <p:spPr>
          <a:xfrm>
            <a:off x="1127448" y="3970810"/>
            <a:ext cx="3542012" cy="2854624"/>
          </a:xfrm>
          <a:prstGeom prst="rect">
            <a:avLst/>
          </a:prstGeom>
        </p:spPr>
      </p:pic>
      <p:sp>
        <p:nvSpPr>
          <p:cNvPr id="6" name="Прямоугольник 5"/>
          <p:cNvSpPr/>
          <p:nvPr/>
        </p:nvSpPr>
        <p:spPr>
          <a:xfrm>
            <a:off x="84714" y="1069244"/>
            <a:ext cx="6096000" cy="3046988"/>
          </a:xfrm>
          <a:prstGeom prst="rect">
            <a:avLst/>
          </a:prstGeom>
        </p:spPr>
        <p:txBody>
          <a:bodyPr>
            <a:spAutoFit/>
          </a:bodyPr>
          <a:lstStyle/>
          <a:p>
            <a:pPr algn="just"/>
            <a:r>
              <a:rPr lang="ru-RU" sz="2400" dirty="0">
                <a:latin typeface="Times New Roman" panose="02020603050405020304" pitchFamily="18" charset="0"/>
                <a:cs typeface="Times New Roman" panose="02020603050405020304" pitchFamily="18" charset="0"/>
              </a:rPr>
              <a:t>В 1836—1840 гг. английский изобретатель Джон Фредерик Даниель (1790—1845) и независимо от него российский ученый Борис Семенович Якоби (1801 — 1874) разработали гальванический элемент на основе реакции вытеснения меди цинком из раствора ее соли. Это был первый устойчивый источник постоянного тока</a:t>
            </a:r>
          </a:p>
        </p:txBody>
      </p:sp>
      <p:sp>
        <p:nvSpPr>
          <p:cNvPr id="8" name="Прямоугольник 7"/>
          <p:cNvSpPr/>
          <p:nvPr/>
        </p:nvSpPr>
        <p:spPr>
          <a:xfrm>
            <a:off x="6170100" y="5386758"/>
            <a:ext cx="3156442"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Джон Фредерик Даниель </a:t>
            </a:r>
          </a:p>
        </p:txBody>
      </p:sp>
      <p:pic>
        <p:nvPicPr>
          <p:cNvPr id="9" name="Рисунок 8"/>
          <p:cNvPicPr>
            <a:picLocks noChangeAspect="1"/>
          </p:cNvPicPr>
          <p:nvPr/>
        </p:nvPicPr>
        <p:blipFill>
          <a:blip r:embed="rId4"/>
          <a:stretch>
            <a:fillRect/>
          </a:stretch>
        </p:blipFill>
        <p:spPr>
          <a:xfrm>
            <a:off x="9373574" y="1340769"/>
            <a:ext cx="2699090" cy="3960440"/>
          </a:xfrm>
          <a:prstGeom prst="rect">
            <a:avLst/>
          </a:prstGeom>
          <a:ln w="28575">
            <a:solidFill>
              <a:schemeClr val="tx1">
                <a:lumMod val="90000"/>
                <a:lumOff val="10000"/>
              </a:schemeClr>
            </a:solidFill>
          </a:ln>
        </p:spPr>
      </p:pic>
      <p:pic>
        <p:nvPicPr>
          <p:cNvPr id="11" name="Рисунок 10"/>
          <p:cNvPicPr>
            <a:picLocks noChangeAspect="1"/>
          </p:cNvPicPr>
          <p:nvPr/>
        </p:nvPicPr>
        <p:blipFill rotWithShape="1">
          <a:blip r:embed="rId5"/>
          <a:srcRect l="10838" r="8960"/>
          <a:stretch/>
        </p:blipFill>
        <p:spPr>
          <a:xfrm>
            <a:off x="6428332" y="1340769"/>
            <a:ext cx="2639978" cy="3960440"/>
          </a:xfrm>
          <a:prstGeom prst="rect">
            <a:avLst/>
          </a:prstGeom>
          <a:ln w="28575">
            <a:solidFill>
              <a:schemeClr val="tx1">
                <a:lumMod val="90000"/>
                <a:lumOff val="10000"/>
              </a:schemeClr>
            </a:solidFill>
          </a:ln>
        </p:spPr>
      </p:pic>
      <p:sp>
        <p:nvSpPr>
          <p:cNvPr id="12" name="Прямоугольник 11"/>
          <p:cNvSpPr/>
          <p:nvPr/>
        </p:nvSpPr>
        <p:spPr>
          <a:xfrm>
            <a:off x="9171380" y="5388812"/>
            <a:ext cx="3103478"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Борис Семенович Якоби </a:t>
            </a:r>
          </a:p>
        </p:txBody>
      </p:sp>
    </p:spTree>
    <p:extLst>
      <p:ext uri="{BB962C8B-B14F-4D97-AF65-F5344CB8AC3E}">
        <p14:creationId xmlns:p14="http://schemas.microsoft.com/office/powerpoint/2010/main" val="463831165"/>
      </p:ext>
    </p:extLst>
  </p:cSld>
  <p:clrMapOvr>
    <a:masterClrMapping/>
  </p:clrMapOvr>
</p:sld>
</file>

<file path=ppt/theme/theme1.xml><?xml version="1.0" encoding="utf-8"?>
<a:theme xmlns:a="http://schemas.openxmlformats.org/drawingml/2006/main" name="Тема16на9">
  <a:themeElements>
    <a:clrScheme name="Пользовательские 1">
      <a:dk1>
        <a:srgbClr val="042059"/>
      </a:dk1>
      <a:lt1>
        <a:srgbClr val="FFFFFF"/>
      </a:lt1>
      <a:dk2>
        <a:srgbClr val="2F2F2F"/>
      </a:dk2>
      <a:lt2>
        <a:srgbClr val="E7E6E6"/>
      </a:lt2>
      <a:accent1>
        <a:srgbClr val="042059"/>
      </a:accent1>
      <a:accent2>
        <a:srgbClr val="9C0036"/>
      </a:accent2>
      <a:accent3>
        <a:srgbClr val="300062"/>
      </a:accent3>
      <a:accent4>
        <a:srgbClr val="8DB600"/>
      </a:accent4>
      <a:accent5>
        <a:srgbClr val="D2691D"/>
      </a:accent5>
      <a:accent6>
        <a:srgbClr val="FBEC5D"/>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4" id="{812FAD59-37A4-3B4F-B872-6ECF3F61AAAC}" vid="{4721E3CC-D259-6E4A-83E1-8792A8FF2B70}"/>
    </a:ext>
  </a:extLst>
</a:theme>
</file>

<file path=docProps/app.xml><?xml version="1.0" encoding="utf-8"?>
<Properties xmlns="http://schemas.openxmlformats.org/officeDocument/2006/extended-properties" xmlns:vt="http://schemas.openxmlformats.org/officeDocument/2006/docPropsVTypes">
  <Template>Тема16на9</Template>
  <TotalTime>755</TotalTime>
  <Words>2942</Words>
  <Application>Microsoft Office PowerPoint</Application>
  <PresentationFormat>Широкоэкранный</PresentationFormat>
  <Paragraphs>332</Paragraphs>
  <Slides>41</Slides>
  <Notes>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41</vt:i4>
      </vt:variant>
    </vt:vector>
  </HeadingPairs>
  <TitlesOfParts>
    <vt:vector size="48" baseType="lpstr">
      <vt:lpstr>Arial</vt:lpstr>
      <vt:lpstr>Calibri</vt:lpstr>
      <vt:lpstr>Calibri Light</vt:lpstr>
      <vt:lpstr>Monotype Corsiva</vt:lpstr>
      <vt:lpstr>Times New Roman</vt:lpstr>
      <vt:lpstr>Тема16на9</vt:lpstr>
      <vt:lpstr>Формула</vt:lpstr>
      <vt:lpstr>Электрохимические процессы </vt:lpstr>
      <vt:lpstr>Цель и задачи</vt:lpstr>
      <vt:lpstr>Учебно-методическое обеспечение </vt:lpstr>
      <vt:lpstr>Основные понятия</vt:lpstr>
      <vt:lpstr>Основные понятия</vt:lpstr>
      <vt:lpstr>Основные понятия</vt:lpstr>
      <vt:lpstr>Электрохимические системы</vt:lpstr>
      <vt:lpstr>Презентация PowerPoint</vt:lpstr>
      <vt:lpstr>Гальванический элемент Даниэля - Якоби</vt:lpstr>
      <vt:lpstr>Работа гальванического элемента Даниэля - Якоби</vt:lpstr>
      <vt:lpstr>Работа гальванического элемента Даниэля - Якоби</vt:lpstr>
      <vt:lpstr>Работа гальванического элемента Даниэля - Якоби</vt:lpstr>
      <vt:lpstr>Двойной электрический слой на границе металл — раствор</vt:lpstr>
      <vt:lpstr>Правила составления схемы электрохимической системы (цепи) </vt:lpstr>
      <vt:lpstr>Водородный электрод</vt:lpstr>
      <vt:lpstr>Хлорид-серебряный электрод сравнения</vt:lpstr>
      <vt:lpstr>Каломельный электрод</vt:lpstr>
      <vt:lpstr>Стеклянный электрод</vt:lpstr>
      <vt:lpstr>Презентация PowerPoint</vt:lpstr>
      <vt:lpstr>Уравнение Нернста</vt:lpstr>
      <vt:lpstr>Как используют уравнения Нернста</vt:lpstr>
      <vt:lpstr>Потенциометрический метод химического анализа</vt:lpstr>
      <vt:lpstr>Презентация PowerPoint</vt:lpstr>
      <vt:lpstr>Электроды для потенциометрического анализа </vt:lpstr>
      <vt:lpstr>Типы мембран ион-селективных электродов </vt:lpstr>
      <vt:lpstr>ГРАДУИРОВОЧНАЯ ЗАВИСИМОСТЬ В ПОТЕНЦИОМЕТРИИ</vt:lpstr>
      <vt:lpstr>Кривая кислотно-основного потенциометрического титрования</vt:lpstr>
      <vt:lpstr>Презентация PowerPoint</vt:lpstr>
      <vt:lpstr>Перечень методик в комплектах «МИКОН-2» </vt:lpstr>
      <vt:lpstr>Характеристики ионоселективных электродов ЭЛИТ</vt:lpstr>
      <vt:lpstr>ТЕОРИЯ И ПРАКТИКА ИЗМЕРЕНИЯ рН </vt:lpstr>
      <vt:lpstr>Презентация PowerPoint</vt:lpstr>
      <vt:lpstr>Презентация PowerPoint</vt:lpstr>
      <vt:lpstr>Химические источники тока</vt:lpstr>
      <vt:lpstr>Электролиз</vt:lpstr>
      <vt:lpstr>Электролиз водных растворов </vt:lpstr>
      <vt:lpstr>Презентация PowerPoint</vt:lpstr>
      <vt:lpstr>Презентация PowerPoint</vt:lpstr>
      <vt:lpstr>Напряжение разложения</vt:lpstr>
      <vt:lpstr>Список использованных источников</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Наталья Олеговна Ларионова</dc:creator>
  <cp:lastModifiedBy>Алена</cp:lastModifiedBy>
  <cp:revision>80</cp:revision>
  <dcterms:created xsi:type="dcterms:W3CDTF">2019-02-07T10:45:40Z</dcterms:created>
  <dcterms:modified xsi:type="dcterms:W3CDTF">2020-12-19T12:29:08Z</dcterms:modified>
</cp:coreProperties>
</file>